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-192" y="-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7110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890d6b75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890d6b75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890d6b75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890d6b75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890d6b75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890d6b75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890d6b75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890d6b75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890d6b75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890d6b75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a27fb2f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a27fb2f9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Cronkhite-Canada szindróma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7952" y="22648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7952" y="28060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7650" y="5413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Cronkhite-Canada szindróma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7650" y="1438975"/>
            <a:ext cx="7688700" cy="23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A Cronkhite-Canada szindróma egy extrém ritka, nem öröklődő, gyomor-bélrendszeri polyposis-sal, fehérjevesztő enteropathia-val és ektodermális elváltozásokkal járó megbetegedés.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A világon eddig összesen körülbelül 500 esetet jegyeztek fel. Incidenciája 1:1.000.000.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A CCS döntően az ötödik évtizedben jelentkezik, nemek közötti megoszlása enyhe férfi dominanciát mutat (3:2).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Az etiológia pontosan nem tisztázott, hátterében elsősorban autoimmun folyamatot tételeznek fel.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A betegség ritkasága okán egyértelmű diagnosztikus algoritmus nem létezik.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A diagnózis felállításához szükséges:</a:t>
            </a:r>
            <a:endParaRPr sz="1100">
              <a:solidFill>
                <a:srgbClr val="000000"/>
              </a:solidFill>
            </a:endParaRP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hu" sz="1100">
                <a:solidFill>
                  <a:srgbClr val="000000"/>
                </a:solidFill>
              </a:rPr>
              <a:t>kórtörténet</a:t>
            </a:r>
            <a:endParaRPr sz="1100">
              <a:solidFill>
                <a:srgbClr val="000000"/>
              </a:solidFill>
            </a:endParaRP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hu">
                <a:solidFill>
                  <a:srgbClr val="000000"/>
                </a:solidFill>
              </a:rPr>
              <a:t>f</a:t>
            </a:r>
            <a:r>
              <a:rPr lang="hu" sz="1100">
                <a:solidFill>
                  <a:srgbClr val="000000"/>
                </a:solidFill>
              </a:rPr>
              <a:t>izikális vizsgálat</a:t>
            </a:r>
            <a:endParaRPr sz="1100">
              <a:solidFill>
                <a:srgbClr val="000000"/>
              </a:solidFill>
            </a:endParaRP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hu" sz="1100">
                <a:solidFill>
                  <a:srgbClr val="000000"/>
                </a:solidFill>
              </a:rPr>
              <a:t>endoszkópos kép</a:t>
            </a:r>
            <a:r>
              <a:rPr lang="hu">
                <a:solidFill>
                  <a:srgbClr val="000000"/>
                </a:solidFill>
              </a:rPr>
              <a:t> </a:t>
            </a:r>
            <a:r>
              <a:rPr lang="hu" sz="1100">
                <a:solidFill>
                  <a:srgbClr val="000000"/>
                </a:solidFill>
              </a:rPr>
              <a:t>(megkímélt nyelőcső, hatalmas redők és hiperémiás polypok a gyomorban és a vékonybélben, számtalan szesszilis, haragosvörös polypoid elváltozás a vastagbélben)</a:t>
            </a:r>
            <a:endParaRPr sz="1100">
              <a:solidFill>
                <a:srgbClr val="000000"/>
              </a:solidFill>
            </a:endParaRP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hu" sz="1100">
                <a:solidFill>
                  <a:srgbClr val="000000"/>
                </a:solidFill>
              </a:rPr>
              <a:t>szövettani lelet</a:t>
            </a:r>
            <a:r>
              <a:rPr lang="hu">
                <a:solidFill>
                  <a:srgbClr val="000000"/>
                </a:solidFill>
              </a:rPr>
              <a:t> </a:t>
            </a:r>
            <a:r>
              <a:rPr lang="hu" sz="1100">
                <a:solidFill>
                  <a:srgbClr val="000000"/>
                </a:solidFill>
              </a:rPr>
              <a:t>(hamartomatosus, hyperplasticus és gyulladásos polypok, lobsejtes beszűrődés, jelentős submucosus oedema)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7650" y="541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Cronkhite-Canada szindróma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Ritka előfordulása miatt általánosan elfogadott kezelési protokoll nem ismert.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A szakirodalomban leggyakrabban táplálásterápiát alkalmaztak, kortikoszteroiddal, proton pumpa inhibitorral, vagy H2-receptor blokkolóval kiegészítve.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Bizonyos esetben sikereket értek el mesalazin, salazopyrin, azathioprin, cyclosporin, tumor necrosis faktor ellenes antitestekkel és Helicobacter pozitivitás esetén Helicobacter pylori eradikációjával is.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Sebészeti beavatkozás (bélresectio) elsősorban szövődményes esetekben jön szóba.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Vizsgálatok alapján a terápia megkezdését követően átlagosan 1,5-3 hónappal várható klinikai remisszió, amíg az endoszkópos javuláshoz körülbelül 8 hónap szükséges.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Szigorú endoszkópos utánkövetés az esetek 13 %-ában kialakuló gyomor-bélrendszeri daganatok miatt szükséges.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Mortalitása magas, az 5 éves halálozási arány kb. 55%. A mortalitás a diagnózis felállításának késésével növekszik, ezért a korai diagnózis rendkívül fontos. </a:t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7650" y="5413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Esetismertetés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0" y="1440550"/>
            <a:ext cx="4334700" cy="23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71 éves férfibeteg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Anamnézis: elsődleges magasvérnyomás betegség, bal alsó végtagi thrombosis, papillaris húgyhólyagdaganat, krónikus pitvarfibrillatio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Panaszai a diagnózis felállítását megelőzően nyolc hónappal kezdődtek. Tünetek: ízérzészavar, szájszárazság, gyengeség, étvágytalanság, fogyás (fél év alatt 13kg), diffúz hasi fájdalom, laza székürítés, hajhullás, onychodystrophia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Fizikális státusz: cachexia, ajkak és a tenyér hiperpigmentációja, hiperémiás nyelv, enyhe alopecia, a kéz- és lábkörmökön onychodystrophia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Laboratóriumi eltérések: csökkent összfehérje: 50,7, albumin: 33,1, globulin: 18, enyhén emelkedett CRP: 18,2, emelkedett szérum vas: 42,7, transzferrin szaturáció: 94,41, csökkent transzferrinszint: 1,8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Széklettenyésztés negatív lett.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107" name="Google Shape;107;p16" descr="A picture containing person, indoor, person, table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675" y="1278202"/>
            <a:ext cx="4571975" cy="3450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27650" y="5413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Esetismertetés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282725" y="1713775"/>
            <a:ext cx="42561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 b="1">
                <a:solidFill>
                  <a:srgbClr val="000000"/>
                </a:solidFill>
              </a:rPr>
              <a:t>Gastroscopia</a:t>
            </a:r>
            <a:r>
              <a:rPr lang="hu" sz="1100">
                <a:solidFill>
                  <a:srgbClr val="000000"/>
                </a:solidFill>
              </a:rPr>
              <a:t>: gasztroduodenitis, pangásos gastropathia. Az antrumból vett biopszia kifejezett aktivitást mutató idült gastritist igazolt, Helicobacter pylori pozitivitással.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114" name="Google Shape;114;p17" descr="A close up of food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338" y="529850"/>
            <a:ext cx="2522880" cy="21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descr="A close up of food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013" y="2588000"/>
            <a:ext cx="2531520" cy="21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473825" y="2766050"/>
            <a:ext cx="4256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 b="1">
                <a:solidFill>
                  <a:srgbClr val="000000"/>
                </a:solidFill>
              </a:rPr>
              <a:t>Colonoscopia</a:t>
            </a:r>
            <a:r>
              <a:rPr lang="hu" sz="1100">
                <a:solidFill>
                  <a:srgbClr val="000000"/>
                </a:solidFill>
              </a:rPr>
              <a:t>: A rectum disztális 10 cm-ét leszámítva a vastagbél teljes hosszában számtalan kisebb-nagyobb hiperémiás polyp volt megfigyelhető.  A coecumban egy nagyobb, körülbelül 3 cm-es polyp ábrázolódott, környezetében több kisebb polypussal. A coecumban és a sigmabélben észlelt nagyobb polypokból biopsziát végeztünk, melyek a szövettani leletezés alapján gyulladásos polypnak és pseudopolypnak feleltek meg. Egyik esetben a stroma-ban, a másik mintánál pedig a lamina propria-ban ödémát, vegyes lobsejtes beszűrődést azonosítottak, dysplasia jelei nem voltak megfigyelhetőek.</a:t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7650" y="541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Esetismertetés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0900" y="1276350"/>
            <a:ext cx="34926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 b="1">
                <a:solidFill>
                  <a:srgbClr val="000000"/>
                </a:solidFill>
              </a:rPr>
              <a:t>Kapszula endoszkópia</a:t>
            </a:r>
            <a:r>
              <a:rPr lang="hu" sz="1100">
                <a:solidFill>
                  <a:srgbClr val="000000"/>
                </a:solidFill>
              </a:rPr>
              <a:t>: végig foltosan hiperémiás nyálkahártya volt látható, kifejezetten vaskos, ödémás boholyzattal, mely helyenként polypoid megjelenést mutatott, de valódi polypot azonosítani nem tudtunk</a:t>
            </a:r>
            <a:endParaRPr sz="1100"/>
          </a:p>
        </p:txBody>
      </p:sp>
      <p:pic>
        <p:nvPicPr>
          <p:cNvPr id="123" name="Google Shape;123;p18" descr="A picture containing photo, table, sitting, pizz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50238"/>
          <a:stretch/>
        </p:blipFill>
        <p:spPr>
          <a:xfrm>
            <a:off x="4216650" y="2373525"/>
            <a:ext cx="187058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A close up of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85" r="50463" b="50536"/>
          <a:stretch/>
        </p:blipFill>
        <p:spPr>
          <a:xfrm>
            <a:off x="820475" y="2373537"/>
            <a:ext cx="1913446" cy="17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0400" y="2373525"/>
            <a:ext cx="2014286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3523500" y="1276350"/>
            <a:ext cx="54717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 b="1">
                <a:solidFill>
                  <a:srgbClr val="000000"/>
                </a:solidFill>
              </a:rPr>
              <a:t>MR enterográfia</a:t>
            </a:r>
            <a:r>
              <a:rPr lang="hu" sz="1100">
                <a:solidFill>
                  <a:srgbClr val="000000"/>
                </a:solidFill>
              </a:rPr>
              <a:t>: A gyomornyálkahártya teljes egészében hipertrófiás megjelenésű volt. Az ileum a terminális és a preterminális szakaszon, körülbelül 20 cm hosszan körkörös fali megvastagodást mutatott. A colon teljes hosszában számos kis, kontrasztanyagot halmozó, polypoid, 2-10 mm átmérőjű, intralumináris struktúra volt azonosítható.</a:t>
            </a:r>
            <a:endParaRPr sz="1100"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30900" y="4249200"/>
            <a:ext cx="9113100" cy="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 b="1">
                <a:solidFill>
                  <a:srgbClr val="000000"/>
                </a:solidFill>
              </a:rPr>
              <a:t>Terápia</a:t>
            </a:r>
            <a:r>
              <a:rPr lang="hu" sz="1100">
                <a:solidFill>
                  <a:srgbClr val="000000"/>
                </a:solidFill>
              </a:rPr>
              <a:t>: 2x40 mg pantoprazol, 3x500 mg mesalazin, 1x40 mg metilprednizolon, D-vitamin és káliumpótlás, colitises, fehérjében gazdag, roboráló étrend, glutaminpótlás, semi-elementáris tápszeres kiegészítés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hu" sz="1100">
                <a:solidFill>
                  <a:srgbClr val="000000"/>
                </a:solidFill>
              </a:rPr>
              <a:t>Későbbiekben rendszeres állapotfelmérést, laboratóriumi kontrollt és fél évenkénti endoszkópos kontrollvizsgálatokat tervezünk.</a:t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7650" y="541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Irodalomjegyzék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8416200" cy="3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dirty="0">
                <a:solidFill>
                  <a:srgbClr val="000000"/>
                </a:solidFill>
              </a:rPr>
              <a:t>[1] Sweetser S, Alexander GL and Boardman LA. A case of Cronkhite-Canada syndrome presenting with adenomatous and inflammatory colon polyps. Nat Rev Gastroenterol Hepatol. 2010; 7: 460-464.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dirty="0">
                <a:solidFill>
                  <a:srgbClr val="000000"/>
                </a:solidFill>
              </a:rPr>
              <a:t>[2] Goto A. Cronkhite-Canada syndrome: Epidemiological study of 110 cases reported in Japan. Nihon Geka Hokan. 1995; 64: 3-14.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dirty="0">
                <a:solidFill>
                  <a:srgbClr val="000000"/>
                </a:solidFill>
              </a:rPr>
              <a:t>[3] Daniel ES, Ludwig SL, Lewin KJ, et al. The Cronkhite-Canada syndrome. An analysis of clinical and pathologic features and therapy in 55 patients. Medicine. 1982; 61: 293-309.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dirty="0">
                <a:solidFill>
                  <a:srgbClr val="000000"/>
                </a:solidFill>
              </a:rPr>
              <a:t>[4] Watanabe C, Komoto S, Tomito K, et al. Endoscopic and clinical evaluation of treatment and prognosis of Cronkhite-Canada syndrome: A Japanese nationwide survey. J Gastroenterol. 2016; 51: 327-336.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dirty="0">
                <a:solidFill>
                  <a:srgbClr val="000000"/>
                </a:solidFill>
              </a:rPr>
              <a:t>[5] Ward EM, Wolfsen HC, Ng C. Medical management of Cronkhite-Canada syndrome. Southern Medical Journal. 2002; 95: 272-274. 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dirty="0">
                <a:solidFill>
                  <a:srgbClr val="000000"/>
                </a:solidFill>
              </a:rPr>
              <a:t>[6] Ward EM, Wolfsen HC. Pharmacological management of Cronkhite-canada syndrome. Expert Opin Pharmacother. 2003; 4: 385-389.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dirty="0">
                <a:solidFill>
                  <a:srgbClr val="000000"/>
                </a:solidFill>
              </a:rPr>
              <a:t>[7] Sweetser S, Ahlquist DA, Osborn NK, et al. Clinicopathologic features and treatment outcomes in Cronkhite-Canada syndrome: Support for autoimmunity. Digestive Diseases and Sciences. 2012; 57: 496-502.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dirty="0">
                <a:solidFill>
                  <a:srgbClr val="000000"/>
                </a:solidFill>
              </a:rPr>
              <a:t>[8] Nagata K, Sato Y, Endo S, et al. CT endoscopy for the follow-up of Cronkhite-Canada syndrome. Int J Colorectal Dis. 2007; 22:1131-1132.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" sz="1100" b="1" dirty="0">
                <a:solidFill>
                  <a:srgbClr val="000000"/>
                </a:solidFill>
              </a:rPr>
              <a:t>Képek:</a:t>
            </a:r>
            <a:r>
              <a:rPr lang="hu" sz="1100" dirty="0">
                <a:solidFill>
                  <a:srgbClr val="000000"/>
                </a:solidFill>
              </a:rPr>
              <a:t> Szent Imre Egyetemi Oktatókórház Gasztroenterológiai Profil és Képalkotó Diagnosztikai Osztály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b="1" dirty="0">
                <a:solidFill>
                  <a:srgbClr val="000000"/>
                </a:solidFill>
              </a:rPr>
              <a:t>Az esetismertetés létrejöttéhez hozzájárult:</a:t>
            </a:r>
            <a:r>
              <a:rPr lang="hu" sz="1100" dirty="0">
                <a:solidFill>
                  <a:srgbClr val="000000"/>
                </a:solidFill>
              </a:rPr>
              <a:t> Nagy Anita dr., </a:t>
            </a:r>
            <a:r>
              <a:rPr lang="hu-HU" sz="1100" dirty="0" smtClean="0">
                <a:solidFill>
                  <a:srgbClr val="000000"/>
                </a:solidFill>
              </a:rPr>
              <a:t>Igaz Iván dr</a:t>
            </a:r>
            <a:r>
              <a:rPr lang="hu-HU" sz="1100" smtClean="0">
                <a:solidFill>
                  <a:srgbClr val="000000"/>
                </a:solidFill>
              </a:rPr>
              <a:t>.,</a:t>
            </a:r>
            <a:r>
              <a:rPr lang="hu" sz="1100" smtClean="0">
                <a:solidFill>
                  <a:srgbClr val="000000"/>
                </a:solidFill>
              </a:rPr>
              <a:t> </a:t>
            </a:r>
            <a:r>
              <a:rPr lang="hu" sz="1100" dirty="0">
                <a:solidFill>
                  <a:srgbClr val="000000"/>
                </a:solidFill>
              </a:rPr>
              <a:t>Tóth Levente dr., Theisz János dr., Bajkó Nándor dr., Zolnai Zsófia dr., Varga Mária</a:t>
            </a:r>
            <a:r>
              <a:rPr lang="hu" sz="1100" dirty="0" smtClean="0">
                <a:solidFill>
                  <a:srgbClr val="000000"/>
                </a:solidFill>
              </a:rPr>
              <a:t>,</a:t>
            </a:r>
            <a:r>
              <a:rPr lang="hu-HU" sz="1100" dirty="0" smtClean="0">
                <a:solidFill>
                  <a:srgbClr val="000000"/>
                </a:solidFill>
              </a:rPr>
              <a:t> Szőnyi Mihály</a:t>
            </a:r>
            <a:r>
              <a:rPr lang="hu" sz="1100" dirty="0" smtClean="0">
                <a:solidFill>
                  <a:srgbClr val="000000"/>
                </a:solidFill>
              </a:rPr>
              <a:t> </a:t>
            </a:r>
            <a:r>
              <a:rPr lang="hu" sz="1100" dirty="0">
                <a:solidFill>
                  <a:srgbClr val="000000"/>
                </a:solidFill>
              </a:rPr>
              <a:t>dr.</a:t>
            </a:r>
            <a:endParaRPr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Macintosh PowerPoint</Application>
  <PresentationFormat>On-screen Show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Raleway</vt:lpstr>
      <vt:lpstr>Lato</vt:lpstr>
      <vt:lpstr>Streamline</vt:lpstr>
      <vt:lpstr>Cronkhite-Canada szindróma</vt:lpstr>
      <vt:lpstr>Cronkhite-Canada szindróma</vt:lpstr>
      <vt:lpstr>Cronkhite-Canada szindróma</vt:lpstr>
      <vt:lpstr>Esetismertetés</vt:lpstr>
      <vt:lpstr>Esetismertetés</vt:lpstr>
      <vt:lpstr>Esetismertetés</vt:lpstr>
      <vt:lpstr>Irodalomjegyzék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Cronkhite-Canada szindróma</dc:title>
  <cp:lastModifiedBy>machd Szőnyi dr.</cp:lastModifiedBy>
  <cp:revision>1</cp:revision>
  <dcterms:modified xsi:type="dcterms:W3CDTF">2021-02-10T18:11:18Z</dcterms:modified>
</cp:coreProperties>
</file>