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0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A461-217B-42E5-A3B9-AFD91F2A0055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F1F6-A7E0-497C-86BF-F093E9B128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4263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A461-217B-42E5-A3B9-AFD91F2A0055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F1F6-A7E0-497C-86BF-F093E9B128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239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A461-217B-42E5-A3B9-AFD91F2A0055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F1F6-A7E0-497C-86BF-F093E9B128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931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A461-217B-42E5-A3B9-AFD91F2A0055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F1F6-A7E0-497C-86BF-F093E9B128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71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A461-217B-42E5-A3B9-AFD91F2A0055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F1F6-A7E0-497C-86BF-F093E9B128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37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A461-217B-42E5-A3B9-AFD91F2A0055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F1F6-A7E0-497C-86BF-F093E9B128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045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A461-217B-42E5-A3B9-AFD91F2A0055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F1F6-A7E0-497C-86BF-F093E9B128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028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A461-217B-42E5-A3B9-AFD91F2A0055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F1F6-A7E0-497C-86BF-F093E9B128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678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A461-217B-42E5-A3B9-AFD91F2A0055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F1F6-A7E0-497C-86BF-F093E9B128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2042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A461-217B-42E5-A3B9-AFD91F2A0055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F1F6-A7E0-497C-86BF-F093E9B128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819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A461-217B-42E5-A3B9-AFD91F2A0055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F1F6-A7E0-497C-86BF-F093E9B128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356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CA461-217B-42E5-A3B9-AFD91F2A0055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1F1F6-A7E0-497C-86BF-F093E9B128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242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93/ecco-jcc/jjx008" TargetMode="External"/><Relationship Id="rId13" Type="http://schemas.openxmlformats.org/officeDocument/2006/relationships/hyperlink" Target="https://academic.oup.com/ecco-jcc/search-results?f_Authors=Konstantinos+Katsanos" TargetMode="External"/><Relationship Id="rId3" Type="http://schemas.openxmlformats.org/officeDocument/2006/relationships/hyperlink" Target="https://academic.oup.com/ecco-jcc/search-results?f_Authors=Fernando+Magro" TargetMode="External"/><Relationship Id="rId7" Type="http://schemas.openxmlformats.org/officeDocument/2006/relationships/hyperlink" Target="https://academic.oup.com/ecco-jcc/search-results?f_Authors=Alessandro+Armuzzi" TargetMode="External"/><Relationship Id="rId12" Type="http://schemas.openxmlformats.org/officeDocument/2006/relationships/hyperlink" Target="https://academic.oup.com/ecco-jcc/search-results?f_Authors=Konstantinos+Karmiris" TargetMode="External"/><Relationship Id="rId2" Type="http://schemas.openxmlformats.org/officeDocument/2006/relationships/hyperlink" Target="https://academic.oup.com/ecco-jcc/article/11/6/649/2966917?searchresult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cademic.oup.com/ecco-jcc/search-results?f_Authors=Sandro+Ardizzone" TargetMode="External"/><Relationship Id="rId11" Type="http://schemas.openxmlformats.org/officeDocument/2006/relationships/hyperlink" Target="https://academic.oup.com/ecco-jcc/search-results?f_Authors=Dominik+Bettenworth" TargetMode="External"/><Relationship Id="rId5" Type="http://schemas.openxmlformats.org/officeDocument/2006/relationships/hyperlink" Target="https://academic.oup.com/ecco-jcc/search-results?f_Authors=Rami+Eliakim" TargetMode="External"/><Relationship Id="rId10" Type="http://schemas.openxmlformats.org/officeDocument/2006/relationships/hyperlink" Target="https://academic.oup.com/ecco-jcc/search-results?f_Authors=Marcus+Harbord" TargetMode="External"/><Relationship Id="rId4" Type="http://schemas.openxmlformats.org/officeDocument/2006/relationships/hyperlink" Target="https://academic.oup.com/ecco-jcc/search-results?f_Authors=Paolo+Gionchetti" TargetMode="External"/><Relationship Id="rId9" Type="http://schemas.openxmlformats.org/officeDocument/2006/relationships/hyperlink" Target="https://academic.oup.com/ecco-jcc/article/11/7/769/2962457?searchresult=1" TargetMode="External"/><Relationship Id="rId14" Type="http://schemas.openxmlformats.org/officeDocument/2006/relationships/hyperlink" Target="https://doi.org/10.1093/ecco-jcc/jjx009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93/ecco-jcc/jjw168" TargetMode="External"/><Relationship Id="rId2" Type="http://schemas.openxmlformats.org/officeDocument/2006/relationships/hyperlink" Target="https://academic.oup.com/ecco-jcc/article/11/1/3/2456546?searchresult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93/ecco-jcc/jjaa161" TargetMode="External"/><Relationship Id="rId3" Type="http://schemas.openxmlformats.org/officeDocument/2006/relationships/hyperlink" Target="https://academic.oup.com/ecco-jcc/search-results?f_Authors=Patrick+F+van+Rheenen" TargetMode="External"/><Relationship Id="rId7" Type="http://schemas.openxmlformats.org/officeDocument/2006/relationships/hyperlink" Target="https://academic.oup.com/ecco-jcc/search-results?f_Authors=Johanna+C+Escher" TargetMode="External"/><Relationship Id="rId2" Type="http://schemas.openxmlformats.org/officeDocument/2006/relationships/hyperlink" Target="https://academic.oup.com/ecco-jcc/advance-article/doi/10.1093/ecco-jcc/jjaa161/5918800?searchresult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cademic.oup.com/ecco-jcc/search-results?f_Authors=Jiri+Bronsky" TargetMode="External"/><Relationship Id="rId5" Type="http://schemas.openxmlformats.org/officeDocument/2006/relationships/hyperlink" Target="https://academic.oup.com/ecco-jcc/search-results?f_Authors=Amit+Assa" TargetMode="External"/><Relationship Id="rId4" Type="http://schemas.openxmlformats.org/officeDocument/2006/relationships/hyperlink" Target="https://academic.oup.com/ecco-jcc/search-results?f_Authors=Marina+Alo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academic.oup.com/ecco-jcc/search-results?f_Authors=Sandro+Ardizzone" TargetMode="External"/><Relationship Id="rId3" Type="http://schemas.openxmlformats.org/officeDocument/2006/relationships/hyperlink" Target="https://doi.org/10.1093/ecco-jcc/jju006" TargetMode="External"/><Relationship Id="rId7" Type="http://schemas.openxmlformats.org/officeDocument/2006/relationships/hyperlink" Target="https://academic.oup.com/ecco-jcc/search-results?f_Authors=Rami+Eliakim" TargetMode="External"/><Relationship Id="rId2" Type="http://schemas.openxmlformats.org/officeDocument/2006/relationships/hyperlink" Target="https://academic.oup.com/ecco-jcc/article/9/2/107/439011?searchresult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cademic.oup.com/ecco-jcc/search-results?f_Authors=Paolo+Gionchetti" TargetMode="External"/><Relationship Id="rId5" Type="http://schemas.openxmlformats.org/officeDocument/2006/relationships/hyperlink" Target="https://academic.oup.com/ecco-jcc/search-results?f_Authors=Fernando+Magro" TargetMode="External"/><Relationship Id="rId10" Type="http://schemas.openxmlformats.org/officeDocument/2006/relationships/hyperlink" Target="https://doi.org/10.1093/ecco-jcc/jjx008" TargetMode="External"/><Relationship Id="rId4" Type="http://schemas.openxmlformats.org/officeDocument/2006/relationships/hyperlink" Target="https://academic.oup.com/ecco-jcc/article/11/6/649/2966917?searchresult=1" TargetMode="External"/><Relationship Id="rId9" Type="http://schemas.openxmlformats.org/officeDocument/2006/relationships/hyperlink" Target="https://academic.oup.com/ecco-jcc/search-results?f_Authors=Alessandro+Armuzz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academic.oup.com/ecco-jcc/search-results?f_Authors=Livia+Biancone" TargetMode="External"/><Relationship Id="rId3" Type="http://schemas.openxmlformats.org/officeDocument/2006/relationships/hyperlink" Target="https://doi.org/10.1093/ecco-jcc/jjx008" TargetMode="External"/><Relationship Id="rId7" Type="http://schemas.openxmlformats.org/officeDocument/2006/relationships/hyperlink" Target="https://academic.oup.com/ecco-jcc/search-results?f_Authors=Laurence+Egan" TargetMode="External"/><Relationship Id="rId2" Type="http://schemas.openxmlformats.org/officeDocument/2006/relationships/hyperlink" Target="https://academic.oup.com/ecco-jcc/article/11/6/649/2966917?searchresult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cademic.oup.com/ecco-jcc/search-results?f_Authors=Laurent+Beaugerie" TargetMode="External"/><Relationship Id="rId5" Type="http://schemas.openxmlformats.org/officeDocument/2006/relationships/hyperlink" Target="https://academic.oup.com/ecco-jcc/search-results?f_Authors=Vito+Annese" TargetMode="External"/><Relationship Id="rId10" Type="http://schemas.openxmlformats.org/officeDocument/2006/relationships/hyperlink" Target="https://doi.org/10.1093/ecco-jcc/jjv141" TargetMode="External"/><Relationship Id="rId4" Type="http://schemas.openxmlformats.org/officeDocument/2006/relationships/hyperlink" Target="https://academic.oup.com/ecco-jcc/article/9/11/945/404745?searchresult=1" TargetMode="External"/><Relationship Id="rId9" Type="http://schemas.openxmlformats.org/officeDocument/2006/relationships/hyperlink" Target="https://academic.oup.com/ecco-jcc/search-results?f_Authors=Claus+Boll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2488727"/>
            <a:ext cx="9144000" cy="827723"/>
          </a:xfrm>
        </p:spPr>
        <p:txBody>
          <a:bodyPr>
            <a:normAutofit fontScale="90000"/>
          </a:bodyPr>
          <a:lstStyle/>
          <a:p>
            <a:r>
              <a:rPr lang="hu-HU" sz="4800" b="1" dirty="0">
                <a:solidFill>
                  <a:srgbClr val="C00000"/>
                </a:solidFill>
              </a:rPr>
              <a:t>IBD eset ismertetések- amikor semmi sem egyszerű</a:t>
            </a:r>
            <a:endParaRPr lang="hu-HU" sz="4500" dirty="0">
              <a:latin typeface="Gill Sans MT" panose="020B0502020104020203" pitchFamily="34" charset="-18"/>
              <a:cs typeface="Helvetica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752867"/>
            <a:ext cx="9144000" cy="555183"/>
          </a:xfrm>
        </p:spPr>
        <p:txBody>
          <a:bodyPr>
            <a:normAutofit/>
          </a:bodyPr>
          <a:lstStyle/>
          <a:p>
            <a:r>
              <a:rPr lang="hu-HU" sz="2800" dirty="0"/>
              <a:t>Dr. </a:t>
            </a:r>
            <a:r>
              <a:rPr lang="hu-HU" sz="2800" dirty="0" err="1"/>
              <a:t>Golovics</a:t>
            </a:r>
            <a:r>
              <a:rPr lang="hu-HU" sz="2800" dirty="0"/>
              <a:t> Petra</a:t>
            </a:r>
          </a:p>
        </p:txBody>
      </p:sp>
    </p:spTree>
    <p:extLst>
      <p:ext uri="{BB962C8B-B14F-4D97-AF65-F5344CB8AC3E}">
        <p14:creationId xmlns:p14="http://schemas.microsoft.com/office/powerpoint/2010/main" val="2963887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F873C-AC5F-4997-B086-ABCD19901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31" y="0"/>
            <a:ext cx="10515600" cy="1325563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C00000"/>
                </a:solidFill>
              </a:rPr>
              <a:t>3. Eset – Daganatos megbetegedés IBD-ben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1752D-0C1D-47D0-B005-21F72C2B9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" y="956931"/>
            <a:ext cx="12191998" cy="579474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hu-HU" sz="6400" dirty="0"/>
              <a:t>31 évesen, 1999-ben kezdődött diagnosztizálták enyhe </a:t>
            </a:r>
            <a:r>
              <a:rPr lang="hu-HU" sz="6400" dirty="0" err="1"/>
              <a:t>Crohn</a:t>
            </a:r>
            <a:r>
              <a:rPr lang="hu-HU" sz="6400" dirty="0"/>
              <a:t>-betegségét</a:t>
            </a:r>
          </a:p>
          <a:p>
            <a:pPr algn="just"/>
            <a:r>
              <a:rPr lang="hu-HU" sz="6400" dirty="0"/>
              <a:t>Erős dohányos</a:t>
            </a:r>
          </a:p>
          <a:p>
            <a:pPr algn="just"/>
            <a:r>
              <a:rPr lang="hu-HU" sz="6400" dirty="0"/>
              <a:t>2003-ban hasi konglomerátum miatt </a:t>
            </a:r>
            <a:r>
              <a:rPr lang="hu-HU" sz="6400" dirty="0" err="1"/>
              <a:t>onkotomia</a:t>
            </a:r>
            <a:r>
              <a:rPr lang="hu-HU" sz="6400" dirty="0"/>
              <a:t>, 40 cm vékonybél reszekció, 20 cm </a:t>
            </a:r>
            <a:r>
              <a:rPr lang="hu-HU" sz="6400" dirty="0" err="1"/>
              <a:t>stricturoplastica</a:t>
            </a:r>
            <a:r>
              <a:rPr lang="hu-HU" sz="6400" dirty="0"/>
              <a:t>, </a:t>
            </a:r>
            <a:r>
              <a:rPr lang="hu-HU" sz="6400" dirty="0" err="1"/>
              <a:t>appendectomia</a:t>
            </a:r>
            <a:endParaRPr lang="hu-HU" sz="6400" dirty="0"/>
          </a:p>
          <a:p>
            <a:pPr algn="just"/>
            <a:r>
              <a:rPr lang="hu-HU" sz="6400" dirty="0"/>
              <a:t>3 évig panaszmentes ezért gyógyszert sem szedett, majd </a:t>
            </a:r>
            <a:r>
              <a:rPr lang="hu-HU" sz="6400" dirty="0" err="1"/>
              <a:t>enterocután</a:t>
            </a:r>
            <a:r>
              <a:rPr lang="hu-HU" sz="6400" dirty="0"/>
              <a:t> </a:t>
            </a:r>
            <a:r>
              <a:rPr lang="hu-HU" sz="6400" dirty="0" err="1"/>
              <a:t>fistula</a:t>
            </a:r>
            <a:r>
              <a:rPr lang="hu-HU" sz="6400" dirty="0"/>
              <a:t> miatt 60 cm vékonybél reszekció</a:t>
            </a:r>
          </a:p>
          <a:p>
            <a:pPr algn="just"/>
            <a:r>
              <a:rPr lang="hu-HU" sz="6400" dirty="0"/>
              <a:t>2010-2014 között 3x perianális </a:t>
            </a:r>
            <a:r>
              <a:rPr lang="hu-HU" sz="6400" dirty="0" err="1"/>
              <a:t>fistula</a:t>
            </a:r>
            <a:r>
              <a:rPr lang="hu-HU" sz="6400" dirty="0"/>
              <a:t> </a:t>
            </a:r>
            <a:r>
              <a:rPr lang="hu-HU" sz="6400" dirty="0" err="1"/>
              <a:t>exstirpatio</a:t>
            </a:r>
            <a:r>
              <a:rPr lang="hu-HU" sz="6400" dirty="0"/>
              <a:t>, de hasi panasza nincs ezért gyógyszert nem szed</a:t>
            </a:r>
          </a:p>
          <a:p>
            <a:pPr algn="just"/>
            <a:r>
              <a:rPr lang="hu-HU" sz="6400" dirty="0"/>
              <a:t>2011-ben mélyvénás trombózis</a:t>
            </a:r>
          </a:p>
          <a:p>
            <a:pPr algn="just"/>
            <a:r>
              <a:rPr lang="hu-HU" sz="6400" dirty="0"/>
              <a:t>2017-ben jelentkezett ambulanciánkon, mert MR leleten teljes vékony és vastagbél fali megvastagodás került leírásra. </a:t>
            </a:r>
            <a:r>
              <a:rPr lang="hu-HU" sz="6400" dirty="0" err="1"/>
              <a:t>Colonoscopiája</a:t>
            </a:r>
            <a:r>
              <a:rPr lang="hu-HU" sz="6400" dirty="0"/>
              <a:t> több mint 10 éve nem volt, gyógyszert azóta sem szedett rendszeresen, amikor rosszabbul érezte magát időnként </a:t>
            </a:r>
            <a:r>
              <a:rPr lang="hu-HU" sz="6400" dirty="0" err="1"/>
              <a:t>Medrolt</a:t>
            </a:r>
            <a:r>
              <a:rPr lang="hu-HU" sz="6400" dirty="0"/>
              <a:t> vagy </a:t>
            </a:r>
            <a:r>
              <a:rPr lang="hu-HU" sz="6400" dirty="0" err="1"/>
              <a:t>Pentasát</a:t>
            </a:r>
            <a:r>
              <a:rPr lang="hu-HU" sz="6400" dirty="0"/>
              <a:t> vett be. – </a:t>
            </a:r>
            <a:r>
              <a:rPr lang="hu-HU" sz="6400" dirty="0" err="1"/>
              <a:t>colonoscopia</a:t>
            </a:r>
            <a:r>
              <a:rPr lang="hu-HU" sz="6400" dirty="0"/>
              <a:t>, CT, gyógyszeres beállítást terveztünk, de a beteg ezt nem vállalta, ismét eltűnt egy évre</a:t>
            </a:r>
          </a:p>
          <a:p>
            <a:pPr algn="just"/>
            <a:r>
              <a:rPr lang="hu-HU" sz="6400" dirty="0"/>
              <a:t> 2018-ban már annyira rosszul van, hogy a kivizsgálást és gyógyszeres kezelést vállalja, </a:t>
            </a:r>
            <a:r>
              <a:rPr lang="hu-HU" sz="6400" dirty="0" err="1"/>
              <a:t>cachexiás</a:t>
            </a:r>
            <a:r>
              <a:rPr lang="hu-HU" sz="6400" dirty="0"/>
              <a:t>, számos </a:t>
            </a:r>
            <a:r>
              <a:rPr lang="hu-HU" sz="6400" dirty="0" err="1"/>
              <a:t>fistulanyílásból</a:t>
            </a:r>
            <a:r>
              <a:rPr lang="hu-HU" sz="6400" dirty="0"/>
              <a:t> nagymennyiségű </a:t>
            </a:r>
            <a:r>
              <a:rPr lang="hu-HU" sz="6400" dirty="0" err="1"/>
              <a:t>pus</a:t>
            </a:r>
            <a:r>
              <a:rPr lang="hu-HU" sz="6400" dirty="0"/>
              <a:t> ürül, székletszám 8-10x, híg-vizes. </a:t>
            </a:r>
          </a:p>
          <a:p>
            <a:pPr algn="just"/>
            <a:r>
              <a:rPr lang="hu-HU" sz="6400" dirty="0" err="1"/>
              <a:t>Colonoscopia</a:t>
            </a:r>
            <a:r>
              <a:rPr lang="hu-HU" sz="6400" dirty="0"/>
              <a:t>: </a:t>
            </a:r>
            <a:r>
              <a:rPr lang="hu-HU" sz="6400" dirty="0" err="1"/>
              <a:t>rectumtól</a:t>
            </a:r>
            <a:r>
              <a:rPr lang="hu-HU" sz="6400" dirty="0"/>
              <a:t> 4 </a:t>
            </a:r>
            <a:r>
              <a:rPr lang="hu-HU" sz="6400" dirty="0" err="1"/>
              <a:t>cmes</a:t>
            </a:r>
            <a:r>
              <a:rPr lang="hu-HU" sz="6400" dirty="0"/>
              <a:t> szűkület ujjal tágítva a </a:t>
            </a:r>
            <a:r>
              <a:rPr lang="hu-HU" sz="6400" dirty="0" err="1"/>
              <a:t>colonoscop</a:t>
            </a:r>
            <a:r>
              <a:rPr lang="hu-HU" sz="6400" dirty="0"/>
              <a:t> éppen átvezethető, de 30cm-nél a lumen ceruzányira szűkült, </a:t>
            </a:r>
            <a:r>
              <a:rPr lang="hu-HU" sz="6400" dirty="0" err="1"/>
              <a:t>ödemás</a:t>
            </a:r>
            <a:r>
              <a:rPr lang="hu-HU" sz="6400" dirty="0"/>
              <a:t> gyulladt végig </a:t>
            </a:r>
          </a:p>
          <a:p>
            <a:pPr algn="just"/>
            <a:r>
              <a:rPr lang="hu-HU" sz="6400" dirty="0" err="1"/>
              <a:t>Hospitalizáció</a:t>
            </a:r>
            <a:r>
              <a:rPr lang="hu-HU" sz="6400" dirty="0"/>
              <a:t>, iv </a:t>
            </a:r>
            <a:r>
              <a:rPr lang="hu-HU" sz="6400" dirty="0" err="1"/>
              <a:t>steroid</a:t>
            </a:r>
            <a:r>
              <a:rPr lang="hu-HU" sz="6400" dirty="0"/>
              <a:t> lökéskezelés, CT-</a:t>
            </a:r>
            <a:r>
              <a:rPr lang="hu-HU" sz="6400" dirty="0" err="1"/>
              <a:t>enterográfia</a:t>
            </a:r>
            <a:r>
              <a:rPr lang="hu-HU" sz="6400" dirty="0"/>
              <a:t> történt, ahol a vékony és vastagbél </a:t>
            </a:r>
            <a:r>
              <a:rPr lang="hu-HU" sz="6400" dirty="0" err="1"/>
              <a:t>gyulladásos</a:t>
            </a:r>
            <a:r>
              <a:rPr lang="hu-HU" sz="6400" dirty="0"/>
              <a:t> elváltozásai voltak láthatóak, perianálisan 2x2cm-es tályog amit sebészek feltártak</a:t>
            </a:r>
          </a:p>
          <a:p>
            <a:pPr algn="just"/>
            <a:r>
              <a:rPr lang="hu-HU" sz="6400" dirty="0"/>
              <a:t>IFX kezelés kezdődött. – a 3. indukciós kezelést követően perianális tályog feltárás, majd </a:t>
            </a:r>
            <a:r>
              <a:rPr lang="hu-HU" sz="6400" dirty="0" err="1"/>
              <a:t>seton</a:t>
            </a:r>
            <a:r>
              <a:rPr lang="hu-HU" sz="6400" dirty="0"/>
              <a:t> behelyezés </a:t>
            </a:r>
          </a:p>
          <a:p>
            <a:pPr algn="just"/>
            <a:r>
              <a:rPr lang="hu-HU" sz="6400" dirty="0"/>
              <a:t>2019. április-ban 1 éves kontroll </a:t>
            </a:r>
            <a:r>
              <a:rPr lang="hu-HU" sz="6400" dirty="0" err="1"/>
              <a:t>colonoscopia</a:t>
            </a:r>
            <a:r>
              <a:rPr lang="hu-HU" sz="6400" dirty="0"/>
              <a:t>, javuló </a:t>
            </a:r>
            <a:r>
              <a:rPr lang="hu-HU" sz="6400" dirty="0" err="1"/>
              <a:t>állpaot</a:t>
            </a:r>
            <a:r>
              <a:rPr lang="hu-HU" sz="6400" dirty="0"/>
              <a:t> de még </a:t>
            </a:r>
            <a:r>
              <a:rPr lang="hu-HU" sz="6400" dirty="0" err="1"/>
              <a:t>minig</a:t>
            </a:r>
            <a:r>
              <a:rPr lang="hu-HU" sz="6400" dirty="0"/>
              <a:t> gyulladt bél és szűkület</a:t>
            </a:r>
          </a:p>
          <a:p>
            <a:pPr algn="just"/>
            <a:r>
              <a:rPr lang="hu-HU" sz="6400" b="1" dirty="0"/>
              <a:t>Kontroll CT-</a:t>
            </a:r>
            <a:r>
              <a:rPr lang="hu-HU" sz="6400" b="1" dirty="0" err="1"/>
              <a:t>enterográfia</a:t>
            </a:r>
            <a:r>
              <a:rPr lang="hu-HU" sz="6400" b="1" dirty="0"/>
              <a:t>: </a:t>
            </a:r>
            <a:r>
              <a:rPr lang="hu-HU" sz="6400" b="1" dirty="0" err="1"/>
              <a:t>sigma</a:t>
            </a:r>
            <a:r>
              <a:rPr lang="hu-HU" sz="6400" b="1" dirty="0"/>
              <a:t> bélen krónikus gyulladás többszörös szűkülettel, </a:t>
            </a:r>
            <a:r>
              <a:rPr lang="hu-HU" sz="6400" b="1" dirty="0" err="1"/>
              <a:t>prestenotikus</a:t>
            </a:r>
            <a:r>
              <a:rPr lang="hu-HU" sz="6400" b="1" dirty="0"/>
              <a:t> tágulat nincs, bal oldalin </a:t>
            </a:r>
            <a:r>
              <a:rPr lang="hu-HU" sz="6400" b="1" dirty="0" err="1"/>
              <a:t>perirectalis</a:t>
            </a:r>
            <a:r>
              <a:rPr lang="hu-HU" sz="6400" b="1" dirty="0"/>
              <a:t> kis </a:t>
            </a:r>
            <a:r>
              <a:rPr lang="hu-HU" sz="6400" b="1" dirty="0" err="1"/>
              <a:t>abscessus</a:t>
            </a:r>
            <a:r>
              <a:rPr lang="hu-HU" sz="6400" b="1" dirty="0"/>
              <a:t>, innen 2 </a:t>
            </a:r>
            <a:r>
              <a:rPr lang="hu-HU" sz="6400" b="1" dirty="0" err="1"/>
              <a:t>fitula</a:t>
            </a:r>
            <a:r>
              <a:rPr lang="hu-HU" sz="6400" b="1" dirty="0"/>
              <a:t> nyílás nyílik. A jobb tüdő alsó pólusán 3x1,5cm.-es góc  - ez a biológiai kezelés mellett kötelező mellkas röntgenek során sosem látszott, véletlen melléklelet egy hasi CT-n.</a:t>
            </a:r>
          </a:p>
          <a:p>
            <a:pPr algn="just"/>
            <a:r>
              <a:rPr lang="hu-HU" sz="6400" dirty="0"/>
              <a:t>Másnap a tüdőgyógyászati klinikára kivizsgálásra felvetettük a beteget, kissejtes tüdőrák </a:t>
            </a:r>
            <a:r>
              <a:rPr lang="hu-HU" sz="6400" dirty="0" err="1"/>
              <a:t>vs</a:t>
            </a:r>
            <a:r>
              <a:rPr lang="hu-HU" sz="6400" dirty="0"/>
              <a:t> </a:t>
            </a:r>
            <a:r>
              <a:rPr lang="hu-HU" sz="6400" dirty="0" err="1"/>
              <a:t>adenocarcinoma</a:t>
            </a:r>
            <a:r>
              <a:rPr lang="hu-HU" sz="6400" dirty="0"/>
              <a:t> igazolódott</a:t>
            </a:r>
          </a:p>
          <a:p>
            <a:pPr algn="just"/>
            <a:r>
              <a:rPr lang="hu-HU" sz="6400" dirty="0"/>
              <a:t>Biológiai kezelést leállítottuk, a perianális jelentős </a:t>
            </a:r>
            <a:r>
              <a:rPr lang="hu-HU" sz="6400" dirty="0" err="1"/>
              <a:t>váladékozás</a:t>
            </a:r>
            <a:r>
              <a:rPr lang="hu-HU" sz="6400" dirty="0"/>
              <a:t> miatt a </a:t>
            </a:r>
            <a:r>
              <a:rPr lang="hu-HU" sz="6400" dirty="0" err="1"/>
              <a:t>kemotherápiat</a:t>
            </a:r>
            <a:r>
              <a:rPr lang="hu-HU" sz="6400" dirty="0"/>
              <a:t> </a:t>
            </a:r>
            <a:r>
              <a:rPr lang="hu-HU" sz="6400" dirty="0" err="1"/>
              <a:t>postponálták</a:t>
            </a:r>
            <a:r>
              <a:rPr lang="hu-HU" sz="6400" dirty="0"/>
              <a:t>, majd megkezdték</a:t>
            </a:r>
          </a:p>
          <a:p>
            <a:pPr algn="just"/>
            <a:r>
              <a:rPr lang="hu-HU" sz="6400" dirty="0"/>
              <a:t>2019. augusztusában a beteg exitált.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5969F06D-71EC-49E7-95BF-9CC42A09B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687126"/>
            <a:ext cx="65" cy="276999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201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F873C-AC5F-4997-B086-ABCD19901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31" y="0"/>
            <a:ext cx="10515600" cy="1325563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C00000"/>
                </a:solidFill>
              </a:rPr>
              <a:t>4. Eset – A terápiás lehetőségek kifulladása…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1752D-0C1D-47D0-B005-21F72C2B9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" y="1414131"/>
            <a:ext cx="12191998" cy="5794744"/>
          </a:xfrm>
        </p:spPr>
        <p:txBody>
          <a:bodyPr>
            <a:normAutofit/>
          </a:bodyPr>
          <a:lstStyle/>
          <a:p>
            <a:pPr algn="just"/>
            <a:r>
              <a:rPr lang="hu-HU" sz="2400" dirty="0"/>
              <a:t>2003 óta, 25 éves kora óta kezelt UC </a:t>
            </a:r>
          </a:p>
          <a:p>
            <a:pPr algn="just"/>
            <a:r>
              <a:rPr lang="hu-HU" sz="2400" dirty="0"/>
              <a:t>2005 és 2018-ban szteroidot igénylő </a:t>
            </a:r>
            <a:r>
              <a:rPr lang="hu-HU" sz="2400" dirty="0" err="1"/>
              <a:t>relapsus</a:t>
            </a:r>
            <a:r>
              <a:rPr lang="hu-HU" sz="2400" dirty="0"/>
              <a:t> </a:t>
            </a:r>
          </a:p>
          <a:p>
            <a:pPr algn="just"/>
            <a:r>
              <a:rPr lang="hu-HU" sz="2400" dirty="0" err="1"/>
              <a:t>Imuran</a:t>
            </a:r>
            <a:r>
              <a:rPr lang="hu-HU" sz="2400" dirty="0"/>
              <a:t> hatástalanság</a:t>
            </a:r>
          </a:p>
          <a:p>
            <a:pPr algn="just"/>
            <a:r>
              <a:rPr lang="hu-HU" sz="2400" dirty="0"/>
              <a:t>Ízületi fájdalmak</a:t>
            </a:r>
          </a:p>
          <a:p>
            <a:pPr algn="just"/>
            <a:r>
              <a:rPr lang="hu-HU" sz="2400" dirty="0" err="1"/>
              <a:t>Cortiment</a:t>
            </a:r>
            <a:r>
              <a:rPr lang="hu-HU" sz="2400" dirty="0"/>
              <a:t>, </a:t>
            </a:r>
            <a:r>
              <a:rPr lang="hu-HU" sz="2400" dirty="0" err="1"/>
              <a:t>klysma</a:t>
            </a:r>
            <a:r>
              <a:rPr lang="hu-HU" sz="2400" dirty="0"/>
              <a:t>, kúp – továbbra is panaszos</a:t>
            </a:r>
          </a:p>
          <a:p>
            <a:pPr algn="just"/>
            <a:r>
              <a:rPr lang="hu-HU" sz="2400" dirty="0"/>
              <a:t>2018 </a:t>
            </a:r>
            <a:r>
              <a:rPr lang="hu-HU" sz="2400" dirty="0" err="1"/>
              <a:t>colonoscopia</a:t>
            </a:r>
            <a:r>
              <a:rPr lang="hu-HU" sz="2400" dirty="0"/>
              <a:t>: </a:t>
            </a:r>
            <a:r>
              <a:rPr lang="hu-HU" sz="2400" dirty="0" err="1"/>
              <a:t>pancolitis</a:t>
            </a:r>
            <a:r>
              <a:rPr lang="hu-HU" sz="2400" dirty="0"/>
              <a:t> </a:t>
            </a:r>
            <a:r>
              <a:rPr lang="hu-HU" sz="2400" dirty="0" err="1"/>
              <a:t>ulecerosa</a:t>
            </a:r>
            <a:r>
              <a:rPr lang="hu-HU" sz="2400" dirty="0"/>
              <a:t> Mayo:3 </a:t>
            </a:r>
          </a:p>
          <a:p>
            <a:pPr algn="just"/>
            <a:r>
              <a:rPr lang="hu-HU" sz="2400" dirty="0"/>
              <a:t>IFX kezelés, emelt dózisban is - Primer non-</a:t>
            </a:r>
            <a:r>
              <a:rPr lang="hu-HU" sz="2400" dirty="0" err="1"/>
              <a:t>responder</a:t>
            </a:r>
            <a:endParaRPr lang="hu-HU" sz="2400" dirty="0"/>
          </a:p>
          <a:p>
            <a:pPr algn="just"/>
            <a:r>
              <a:rPr lang="hu-HU" sz="2400" dirty="0" err="1"/>
              <a:t>Entyvio</a:t>
            </a:r>
            <a:r>
              <a:rPr lang="hu-HU" sz="2400" dirty="0"/>
              <a:t> kezelés – emelt dózisban – non-</a:t>
            </a:r>
            <a:r>
              <a:rPr lang="hu-HU" sz="2400" dirty="0" err="1"/>
              <a:t>responder</a:t>
            </a:r>
            <a:endParaRPr lang="hu-HU" sz="2400" dirty="0"/>
          </a:p>
          <a:p>
            <a:pPr algn="just"/>
            <a:r>
              <a:rPr lang="hu-HU" sz="2400" dirty="0" err="1"/>
              <a:t>Xeljanz</a:t>
            </a:r>
            <a:r>
              <a:rPr lang="hu-HU" sz="2400" dirty="0"/>
              <a:t> – 2020.június óta – végre tünet és panaszmentes</a:t>
            </a:r>
          </a:p>
          <a:p>
            <a:pPr algn="just"/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5969F06D-71EC-49E7-95BF-9CC42A09B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687126"/>
            <a:ext cx="65" cy="276999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776A1B-352C-44AE-9525-277D6220BAA0}"/>
              </a:ext>
            </a:extLst>
          </p:cNvPr>
          <p:cNvSpPr txBox="1"/>
          <p:nvPr/>
        </p:nvSpPr>
        <p:spPr>
          <a:xfrm>
            <a:off x="63825" y="5447634"/>
            <a:ext cx="120642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2"/>
              </a:rPr>
              <a:t>Third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 European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2"/>
              </a:rPr>
              <a:t>Evidence-based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 </a:t>
            </a:r>
            <a:r>
              <a:rPr lang="hu-HU" sz="1400" b="1" i="0" u="none" strike="noStrike" dirty="0" err="1">
                <a:solidFill>
                  <a:srgbClr val="2A2A2A"/>
                </a:solidFill>
                <a:effectLst/>
                <a:latin typeface="inherit"/>
                <a:hlinkClick r:id="rId2"/>
              </a:rPr>
              <a:t>Consensus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 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2"/>
              </a:rPr>
              <a:t>on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2"/>
              </a:rPr>
              <a:t>Diagnosis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 and Management of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2"/>
              </a:rPr>
              <a:t>Ulcerative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2"/>
              </a:rPr>
              <a:t>Colitis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. Part 1: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2"/>
              </a:rPr>
              <a:t>Definitions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,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2"/>
              </a:rPr>
              <a:t>Diagnosis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, Extra-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2"/>
              </a:rPr>
              <a:t>intestinal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2"/>
              </a:rPr>
              <a:t>Manifestations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,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2"/>
              </a:rPr>
              <a:t>Pregnancy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,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2"/>
              </a:rPr>
              <a:t>Cancer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2"/>
              </a:rPr>
              <a:t>Surveillance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,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2"/>
              </a:rPr>
              <a:t>Surgery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, and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2"/>
              </a:rPr>
              <a:t>Ileo-anal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2"/>
              </a:rPr>
              <a:t>Pouch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2"/>
              </a:rPr>
              <a:t>Disorders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Merriweather"/>
              </a:rPr>
              <a:t> 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3"/>
              </a:rPr>
              <a:t>Fernando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3"/>
              </a:rPr>
              <a:t>Magro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4"/>
              </a:rPr>
              <a:t>Paolo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4"/>
              </a:rPr>
              <a:t>Gionchetti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5"/>
              </a:rPr>
              <a:t>Rami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5"/>
              </a:rPr>
              <a:t>Eliakim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6"/>
              </a:rPr>
              <a:t>Sandro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6"/>
              </a:rPr>
              <a:t>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6"/>
              </a:rPr>
              <a:t>Ardizzone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7"/>
              </a:rPr>
              <a:t>Alessandro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7"/>
              </a:rPr>
              <a:t>Armuzzi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 ... </a:t>
            </a:r>
            <a:r>
              <a:rPr lang="hu-HU" sz="1400" b="0" i="1" dirty="0">
                <a:solidFill>
                  <a:srgbClr val="2A2A2A"/>
                </a:solidFill>
                <a:effectLst/>
                <a:latin typeface="inherit"/>
              </a:rPr>
              <a:t>Journal of </a:t>
            </a:r>
            <a:r>
              <a:rPr lang="hu-HU" sz="1400" b="0" i="1" dirty="0" err="1">
                <a:solidFill>
                  <a:srgbClr val="2A2A2A"/>
                </a:solidFill>
                <a:effectLst/>
                <a:latin typeface="inherit"/>
              </a:rPr>
              <a:t>Crohn's</a:t>
            </a:r>
            <a:r>
              <a:rPr lang="hu-HU" sz="1400" b="0" i="1" dirty="0">
                <a:solidFill>
                  <a:srgbClr val="2A2A2A"/>
                </a:solidFill>
                <a:effectLst/>
                <a:latin typeface="inherit"/>
              </a:rPr>
              <a:t> and </a:t>
            </a:r>
            <a:r>
              <a:rPr lang="hu-HU" sz="1400" b="0" i="1" dirty="0" err="1">
                <a:solidFill>
                  <a:srgbClr val="2A2A2A"/>
                </a:solidFill>
                <a:effectLst/>
                <a:latin typeface="inherit"/>
              </a:rPr>
              <a:t>Colitis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 </a:t>
            </a:r>
            <a:r>
              <a:rPr lang="hu-HU" sz="14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Volume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11, </a:t>
            </a:r>
            <a:r>
              <a:rPr lang="hu-HU" sz="14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Issue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6, </a:t>
            </a:r>
            <a:r>
              <a:rPr lang="hu-HU" sz="14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June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2017, </a:t>
            </a:r>
            <a:r>
              <a:rPr lang="hu-HU" sz="14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Pages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649–670, 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8"/>
              </a:rPr>
              <a:t>https://doi.org/10.1093/ecco-jcc/jjx008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hu-HU" sz="1400" b="1" i="0" dirty="0" err="1">
                <a:solidFill>
                  <a:srgbClr val="2A2A2A"/>
                </a:solidFill>
                <a:effectLst/>
                <a:latin typeface="inherit"/>
              </a:rPr>
              <a:t>Published</a:t>
            </a:r>
            <a:r>
              <a:rPr lang="hu-HU" sz="1400" b="1" i="0" dirty="0">
                <a:solidFill>
                  <a:srgbClr val="2A2A2A"/>
                </a:solidFill>
                <a:effectLst/>
                <a:latin typeface="inherit"/>
              </a:rPr>
              <a:t>: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 02 </a:t>
            </a:r>
            <a:r>
              <a:rPr lang="hu-HU" sz="14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February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2017</a:t>
            </a:r>
            <a:endParaRPr lang="hu-HU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BFD6A9-C244-457B-9E33-65320F369E3C}"/>
              </a:ext>
            </a:extLst>
          </p:cNvPr>
          <p:cNvSpPr txBox="1"/>
          <p:nvPr/>
        </p:nvSpPr>
        <p:spPr>
          <a:xfrm>
            <a:off x="95808" y="6181890"/>
            <a:ext cx="121281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9"/>
              </a:rPr>
              <a:t>Third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9"/>
              </a:rPr>
              <a:t> European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9"/>
              </a:rPr>
              <a:t>Evidence-based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9"/>
              </a:rPr>
              <a:t> </a:t>
            </a:r>
            <a:r>
              <a:rPr lang="hu-HU" sz="1400" b="1" i="0" u="none" strike="noStrike" dirty="0" err="1">
                <a:solidFill>
                  <a:srgbClr val="2A2A2A"/>
                </a:solidFill>
                <a:effectLst/>
                <a:latin typeface="inherit"/>
                <a:hlinkClick r:id="rId9"/>
              </a:rPr>
              <a:t>Consensus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9"/>
              </a:rPr>
              <a:t> 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9"/>
              </a:rPr>
              <a:t>on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9"/>
              </a:rPr>
              <a:t>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9"/>
              </a:rPr>
              <a:t>Diagnosis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9"/>
              </a:rPr>
              <a:t> and Management of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9"/>
              </a:rPr>
              <a:t>Ulcerative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9"/>
              </a:rPr>
              <a:t>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9"/>
              </a:rPr>
              <a:t>Colitis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9"/>
              </a:rPr>
              <a:t>. Part 2: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9"/>
              </a:rPr>
              <a:t>Current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9"/>
              </a:rPr>
              <a:t> Management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</a:rPr>
              <a:t> 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10"/>
              </a:rPr>
              <a:t>Marcus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10"/>
              </a:rPr>
              <a:t>Harbord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5"/>
              </a:rPr>
              <a:t>Rami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5"/>
              </a:rPr>
              <a:t>Eliakim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11"/>
              </a:rPr>
              <a:t>Dominik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11"/>
              </a:rPr>
              <a:t>Bettenworth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12"/>
              </a:rPr>
              <a:t>Konstantinos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12"/>
              </a:rPr>
              <a:t>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12"/>
              </a:rPr>
              <a:t>Karmiris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13"/>
              </a:rPr>
              <a:t>Konstantinos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13"/>
              </a:rPr>
              <a:t>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13"/>
              </a:rPr>
              <a:t>Katsanos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 ... </a:t>
            </a:r>
            <a:r>
              <a:rPr lang="hu-HU" sz="1400" b="0" i="1" dirty="0">
                <a:solidFill>
                  <a:srgbClr val="2A2A2A"/>
                </a:solidFill>
                <a:effectLst/>
                <a:latin typeface="inherit"/>
              </a:rPr>
              <a:t>Journal of </a:t>
            </a:r>
            <a:r>
              <a:rPr lang="hu-HU" sz="1400" b="0" i="1" dirty="0" err="1">
                <a:solidFill>
                  <a:srgbClr val="2A2A2A"/>
                </a:solidFill>
                <a:effectLst/>
                <a:latin typeface="inherit"/>
              </a:rPr>
              <a:t>Crohn's</a:t>
            </a:r>
            <a:r>
              <a:rPr lang="hu-HU" sz="1400" b="0" i="1" dirty="0">
                <a:solidFill>
                  <a:srgbClr val="2A2A2A"/>
                </a:solidFill>
                <a:effectLst/>
                <a:latin typeface="inherit"/>
              </a:rPr>
              <a:t> and </a:t>
            </a:r>
            <a:r>
              <a:rPr lang="hu-HU" sz="1400" b="0" i="1" dirty="0" err="1">
                <a:solidFill>
                  <a:srgbClr val="2A2A2A"/>
                </a:solidFill>
                <a:effectLst/>
                <a:latin typeface="inherit"/>
              </a:rPr>
              <a:t>Colitis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 </a:t>
            </a:r>
            <a:r>
              <a:rPr lang="hu-HU" sz="14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Volume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11, </a:t>
            </a:r>
            <a:r>
              <a:rPr lang="hu-HU" sz="14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Issue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7, </a:t>
            </a:r>
            <a:r>
              <a:rPr lang="hu-HU" sz="14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July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2017, </a:t>
            </a:r>
            <a:r>
              <a:rPr lang="hu-HU" sz="14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Pages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769–784, 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14"/>
              </a:rPr>
              <a:t>https://doi.org/10.1093/ecco-jcc/jjx009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hu-HU" sz="1400" b="1" i="0" dirty="0" err="1">
                <a:solidFill>
                  <a:srgbClr val="2A2A2A"/>
                </a:solidFill>
                <a:effectLst/>
                <a:latin typeface="inherit"/>
              </a:rPr>
              <a:t>Published</a:t>
            </a:r>
            <a:r>
              <a:rPr lang="hu-HU" sz="1400" b="1" i="0" dirty="0">
                <a:solidFill>
                  <a:srgbClr val="2A2A2A"/>
                </a:solidFill>
                <a:effectLst/>
                <a:latin typeface="inherit"/>
              </a:rPr>
              <a:t>: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 28 </a:t>
            </a:r>
            <a:r>
              <a:rPr lang="hu-HU" sz="14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January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2017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6258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F873C-AC5F-4997-B086-ABCD19901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31" y="0"/>
            <a:ext cx="10515600" cy="1325563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C00000"/>
                </a:solidFill>
              </a:rPr>
              <a:t>5. Eset – IBD és TBC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1752D-0C1D-47D0-B005-21F72C2B9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" y="1414131"/>
            <a:ext cx="12191998" cy="5443869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hu-HU" dirty="0"/>
              <a:t>2009-ben, 47 éves korában diagnosztizált </a:t>
            </a:r>
            <a:r>
              <a:rPr lang="hu-HU" dirty="0" err="1"/>
              <a:t>colitis</a:t>
            </a:r>
            <a:r>
              <a:rPr lang="hu-HU" dirty="0"/>
              <a:t> </a:t>
            </a:r>
            <a:r>
              <a:rPr lang="hu-HU" dirty="0" err="1"/>
              <a:t>ulcerosa</a:t>
            </a:r>
            <a:endParaRPr lang="hu-HU" dirty="0"/>
          </a:p>
          <a:p>
            <a:pPr algn="just"/>
            <a:r>
              <a:rPr lang="hu-HU" dirty="0"/>
              <a:t>2012 óta </a:t>
            </a:r>
            <a:r>
              <a:rPr lang="hu-HU" dirty="0" err="1"/>
              <a:t>jelelntkező</a:t>
            </a:r>
            <a:r>
              <a:rPr lang="hu-HU" dirty="0"/>
              <a:t> ízületi fájdalom</a:t>
            </a:r>
          </a:p>
          <a:p>
            <a:pPr algn="just"/>
            <a:r>
              <a:rPr lang="hu-HU" dirty="0"/>
              <a:t>2013 </a:t>
            </a:r>
            <a:r>
              <a:rPr lang="hu-HU" dirty="0" err="1"/>
              <a:t>iritis</a:t>
            </a:r>
            <a:endParaRPr lang="hu-HU" dirty="0"/>
          </a:p>
          <a:p>
            <a:pPr algn="just"/>
            <a:r>
              <a:rPr lang="hu-HU" dirty="0"/>
              <a:t>2014 </a:t>
            </a:r>
            <a:r>
              <a:rPr lang="hu-HU" dirty="0" err="1"/>
              <a:t>Humira</a:t>
            </a:r>
            <a:r>
              <a:rPr lang="hu-HU" dirty="0"/>
              <a:t> kezelés mellett gyors javulás, de </a:t>
            </a:r>
            <a:r>
              <a:rPr lang="hu-HU" dirty="0" err="1"/>
              <a:t>Quantiferon</a:t>
            </a:r>
            <a:r>
              <a:rPr lang="hu-HU" dirty="0"/>
              <a:t> pozitivitás miatt leállították (</a:t>
            </a:r>
            <a:r>
              <a:rPr lang="hu-HU" dirty="0" err="1"/>
              <a:t>mrtg</a:t>
            </a:r>
            <a:r>
              <a:rPr lang="hu-HU" dirty="0"/>
              <a:t> és Koch negatív) 3 hónapig INH kezelés</a:t>
            </a:r>
          </a:p>
          <a:p>
            <a:pPr algn="just"/>
            <a:r>
              <a:rPr lang="hu-HU" dirty="0"/>
              <a:t>Panaszmentes volt </a:t>
            </a:r>
            <a:r>
              <a:rPr lang="hu-HU" dirty="0" err="1"/>
              <a:t>Salazopyrin</a:t>
            </a:r>
            <a:r>
              <a:rPr lang="hu-HU" dirty="0"/>
              <a:t> mellett 3 éven át</a:t>
            </a:r>
          </a:p>
          <a:p>
            <a:pPr algn="just"/>
            <a:r>
              <a:rPr lang="hu-HU" dirty="0"/>
              <a:t>2018-ban 2x iv </a:t>
            </a:r>
            <a:r>
              <a:rPr lang="hu-HU" dirty="0" err="1"/>
              <a:t>steroidot</a:t>
            </a:r>
            <a:r>
              <a:rPr lang="hu-HU" dirty="0"/>
              <a:t> igénylő </a:t>
            </a:r>
            <a:r>
              <a:rPr lang="hu-HU" dirty="0" err="1"/>
              <a:t>relapsus</a:t>
            </a:r>
            <a:r>
              <a:rPr lang="hu-HU" dirty="0"/>
              <a:t> és </a:t>
            </a:r>
            <a:r>
              <a:rPr lang="hu-HU" dirty="0" err="1"/>
              <a:t>hospitalizáció</a:t>
            </a:r>
            <a:endParaRPr lang="hu-HU" dirty="0"/>
          </a:p>
          <a:p>
            <a:pPr algn="just"/>
            <a:r>
              <a:rPr lang="hu-HU" dirty="0" err="1"/>
              <a:t>Colonoscopia</a:t>
            </a:r>
            <a:r>
              <a:rPr lang="hu-HU" dirty="0"/>
              <a:t>: </a:t>
            </a:r>
            <a:r>
              <a:rPr lang="hu-HU" dirty="0" err="1"/>
              <a:t>term</a:t>
            </a:r>
            <a:r>
              <a:rPr lang="hu-HU" dirty="0"/>
              <a:t> </a:t>
            </a:r>
            <a:r>
              <a:rPr lang="hu-HU" dirty="0" err="1"/>
              <a:t>ileum</a:t>
            </a:r>
            <a:r>
              <a:rPr lang="hu-HU" dirty="0"/>
              <a:t> ép, </a:t>
            </a:r>
            <a:r>
              <a:rPr lang="hu-HU" dirty="0" err="1"/>
              <a:t>pancolitis</a:t>
            </a:r>
            <a:r>
              <a:rPr lang="hu-HU" dirty="0"/>
              <a:t> </a:t>
            </a:r>
            <a:r>
              <a:rPr lang="hu-HU" dirty="0" err="1"/>
              <a:t>ulcerosa</a:t>
            </a:r>
            <a:endParaRPr lang="hu-HU" dirty="0"/>
          </a:p>
          <a:p>
            <a:pPr algn="just"/>
            <a:r>
              <a:rPr lang="hu-HU" dirty="0" err="1"/>
              <a:t>Humira</a:t>
            </a:r>
            <a:r>
              <a:rPr lang="hu-HU" dirty="0"/>
              <a:t> kezelést kezdtünk, javuló </a:t>
            </a:r>
            <a:r>
              <a:rPr lang="hu-HU" dirty="0" err="1"/>
              <a:t>tendecia</a:t>
            </a:r>
            <a:r>
              <a:rPr lang="hu-HU" dirty="0"/>
              <a:t>, 5 hónap múlva </a:t>
            </a:r>
            <a:r>
              <a:rPr lang="hu-HU" dirty="0" err="1"/>
              <a:t>colonoscopián</a:t>
            </a:r>
            <a:r>
              <a:rPr lang="hu-HU" dirty="0"/>
              <a:t> </a:t>
            </a:r>
            <a:r>
              <a:rPr lang="hu-HU" dirty="0" err="1"/>
              <a:t>proctitis</a:t>
            </a:r>
            <a:r>
              <a:rPr lang="hu-HU" dirty="0"/>
              <a:t> </a:t>
            </a:r>
            <a:r>
              <a:rPr lang="hu-HU" dirty="0" err="1"/>
              <a:t>ulcerosa</a:t>
            </a:r>
            <a:r>
              <a:rPr lang="hu-HU" dirty="0"/>
              <a:t> volt látható, de </a:t>
            </a:r>
            <a:r>
              <a:rPr lang="hu-HU" dirty="0" err="1"/>
              <a:t>Mayo</a:t>
            </a:r>
            <a:r>
              <a:rPr lang="hu-HU" dirty="0"/>
              <a:t> 2-3</a:t>
            </a:r>
          </a:p>
          <a:p>
            <a:pPr algn="just"/>
            <a:r>
              <a:rPr lang="hu-HU" dirty="0"/>
              <a:t>Ősszel </a:t>
            </a:r>
            <a:r>
              <a:rPr lang="hu-HU" dirty="0" err="1"/>
              <a:t>relapsus</a:t>
            </a:r>
            <a:r>
              <a:rPr lang="hu-HU" dirty="0"/>
              <a:t>, </a:t>
            </a:r>
            <a:r>
              <a:rPr lang="hu-HU" dirty="0" err="1"/>
              <a:t>po</a:t>
            </a:r>
            <a:r>
              <a:rPr lang="hu-HU" dirty="0"/>
              <a:t> </a:t>
            </a:r>
            <a:r>
              <a:rPr lang="hu-HU" dirty="0" err="1"/>
              <a:t>steroidot</a:t>
            </a:r>
            <a:r>
              <a:rPr lang="hu-HU" dirty="0"/>
              <a:t> kezdtünk, </a:t>
            </a:r>
            <a:r>
              <a:rPr lang="hu-HU" dirty="0" err="1"/>
              <a:t>Humira</a:t>
            </a:r>
            <a:r>
              <a:rPr lang="hu-HU" dirty="0"/>
              <a:t> </a:t>
            </a:r>
            <a:r>
              <a:rPr lang="hu-HU" dirty="0" err="1"/>
              <a:t>dózisescalatio</a:t>
            </a:r>
            <a:r>
              <a:rPr lang="hu-HU" dirty="0"/>
              <a:t> mellett sem javult</a:t>
            </a:r>
          </a:p>
          <a:p>
            <a:pPr algn="just"/>
            <a:r>
              <a:rPr lang="hu-HU" dirty="0"/>
              <a:t>Mellkas </a:t>
            </a:r>
            <a:r>
              <a:rPr lang="hu-HU" dirty="0" err="1"/>
              <a:t>rtg</a:t>
            </a:r>
            <a:r>
              <a:rPr lang="hu-HU" dirty="0"/>
              <a:t> negatív, tünetmentes, de </a:t>
            </a:r>
            <a:r>
              <a:rPr lang="hu-HU" dirty="0" err="1"/>
              <a:t>Quantiferon</a:t>
            </a:r>
            <a:r>
              <a:rPr lang="hu-HU" dirty="0"/>
              <a:t> pozitivitás miatt pulmonológiai konzílium történt, INH előkezelést követően, INH védelmében IFX kezelés mellett döntöttünk</a:t>
            </a:r>
          </a:p>
          <a:p>
            <a:pPr algn="just"/>
            <a:r>
              <a:rPr lang="hu-HU" dirty="0"/>
              <a:t>Az indukcióra jól reagált, fenntartó kezelés alatt 4 hétig panaszmentes volt, aztán fokozatosan a székletszám is emelkedik és az ízületi panaszok is fokozódnak</a:t>
            </a:r>
          </a:p>
          <a:p>
            <a:pPr algn="just"/>
            <a:r>
              <a:rPr lang="hu-HU" dirty="0" err="1"/>
              <a:t>Endoscopos</a:t>
            </a:r>
            <a:r>
              <a:rPr lang="hu-HU" dirty="0"/>
              <a:t> kontrollt terveztünk, de a járványügyi helyzet miatt ez elmaradt tavasszal</a:t>
            </a:r>
          </a:p>
          <a:p>
            <a:pPr algn="just"/>
            <a:r>
              <a:rPr lang="hu-HU" dirty="0"/>
              <a:t>Nyáron </a:t>
            </a:r>
            <a:r>
              <a:rPr lang="hu-HU" dirty="0" err="1"/>
              <a:t>colonoscopia</a:t>
            </a:r>
            <a:r>
              <a:rPr lang="hu-HU" dirty="0"/>
              <a:t>: </a:t>
            </a:r>
            <a:r>
              <a:rPr lang="hu-HU" dirty="0" err="1"/>
              <a:t>sigma-rectum</a:t>
            </a:r>
            <a:r>
              <a:rPr lang="hu-HU" dirty="0"/>
              <a:t> aktivitás, a látott kép alapján inkább </a:t>
            </a:r>
            <a:r>
              <a:rPr lang="hu-HU" dirty="0" err="1"/>
              <a:t>Crohn-colitis</a:t>
            </a:r>
            <a:r>
              <a:rPr lang="hu-HU" dirty="0"/>
              <a:t> merült fel (és az állandóan jelenlévő ízületi panaszok és korábban zajlott </a:t>
            </a:r>
            <a:r>
              <a:rPr lang="hu-HU" dirty="0" err="1"/>
              <a:t>iritis</a:t>
            </a:r>
            <a:r>
              <a:rPr lang="hu-HU" dirty="0"/>
              <a:t> miatt is valószínűbb diagnózis)</a:t>
            </a:r>
          </a:p>
          <a:p>
            <a:pPr algn="just"/>
            <a:r>
              <a:rPr lang="hu-HU" dirty="0" err="1"/>
              <a:t>Dózisescalatio</a:t>
            </a:r>
            <a:r>
              <a:rPr lang="hu-HU" dirty="0"/>
              <a:t> történt – azóta az ízületi panaszok jelentősen csökkentek, ismét tud fodrászként dolgozni, széklete rendeződött, </a:t>
            </a:r>
            <a:r>
              <a:rPr lang="hu-HU" dirty="0" err="1"/>
              <a:t>urgencia</a:t>
            </a:r>
            <a:r>
              <a:rPr lang="hu-HU" dirty="0"/>
              <a:t> megszűnt, közérzete ismét jó.</a:t>
            </a:r>
          </a:p>
          <a:p>
            <a:pPr algn="just"/>
            <a:endParaRPr lang="hu-HU" dirty="0"/>
          </a:p>
          <a:p>
            <a:pPr algn="just"/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5969F06D-71EC-49E7-95BF-9CC42A09B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687126"/>
            <a:ext cx="65" cy="276999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57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F873C-AC5F-4997-B086-ABCD19901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31" y="0"/>
            <a:ext cx="10515600" cy="1325563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C00000"/>
                </a:solidFill>
              </a:rPr>
              <a:t>5. Eset – IBD és TBC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1752D-0C1D-47D0-B005-21F72C2B9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" y="1414131"/>
            <a:ext cx="12191998" cy="5794744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Fontos kiemelni az eset kapcsán:</a:t>
            </a:r>
          </a:p>
          <a:p>
            <a:pPr lvl="1" algn="just"/>
            <a:r>
              <a:rPr lang="hu-HU" dirty="0"/>
              <a:t>a </a:t>
            </a:r>
            <a:r>
              <a:rPr lang="hu-HU" dirty="0" err="1"/>
              <a:t>Quantiferon</a:t>
            </a:r>
            <a:r>
              <a:rPr lang="hu-HU" dirty="0"/>
              <a:t> pozitivitás nem kontraindikációja a biológiai kezelésnek, </a:t>
            </a:r>
            <a:r>
              <a:rPr lang="hu-HU" dirty="0" err="1"/>
              <a:t>pulmonológussal</a:t>
            </a:r>
            <a:r>
              <a:rPr lang="hu-HU" dirty="0"/>
              <a:t> együttműködve a beteg kezelése szükséges.</a:t>
            </a:r>
          </a:p>
          <a:p>
            <a:pPr lvl="1" algn="just"/>
            <a:r>
              <a:rPr lang="hu-HU" dirty="0"/>
              <a:t>A latens tbc szűrése biológiai kezelés esetén szükséges</a:t>
            </a:r>
          </a:p>
          <a:p>
            <a:pPr lvl="1" algn="just"/>
            <a:r>
              <a:rPr lang="hu-HU" dirty="0" err="1"/>
              <a:t>Colitis</a:t>
            </a:r>
            <a:r>
              <a:rPr lang="hu-HU" dirty="0"/>
              <a:t> </a:t>
            </a:r>
            <a:r>
              <a:rPr lang="hu-HU" dirty="0" err="1"/>
              <a:t>ulcerosa</a:t>
            </a:r>
            <a:r>
              <a:rPr lang="hu-HU" dirty="0"/>
              <a:t> idővel </a:t>
            </a:r>
            <a:r>
              <a:rPr lang="hu-HU" dirty="0" err="1"/>
              <a:t>Crohn</a:t>
            </a:r>
            <a:r>
              <a:rPr lang="hu-HU" dirty="0"/>
              <a:t>-betegséggé alakulhat át</a:t>
            </a:r>
          </a:p>
          <a:p>
            <a:pPr lvl="1" algn="just"/>
            <a:r>
              <a:rPr lang="hu-HU" dirty="0"/>
              <a:t>A beteg életét az </a:t>
            </a:r>
            <a:r>
              <a:rPr lang="hu-HU" dirty="0" err="1"/>
              <a:t>extraintesztinális</a:t>
            </a:r>
            <a:r>
              <a:rPr lang="hu-HU" dirty="0"/>
              <a:t> manifesztációk éppúgy tönkre tehetik, mint az alapbetegség (jelen esetben a beteg az ízületi panaszai miatt volt munkaképtelen – erre is oda kell figyelnünk orvosként)</a:t>
            </a:r>
          </a:p>
          <a:p>
            <a:pPr lvl="1" algn="just"/>
            <a:r>
              <a:rPr lang="hu-HU" dirty="0"/>
              <a:t>Addig kezeljük a beteget amíg remissziót tudunk elérni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5969F06D-71EC-49E7-95BF-9CC42A09B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687126"/>
            <a:ext cx="65" cy="276999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F04EDA-C097-4153-9CF9-45748F9EC497}"/>
              </a:ext>
            </a:extLst>
          </p:cNvPr>
          <p:cNvSpPr txBox="1"/>
          <p:nvPr/>
        </p:nvSpPr>
        <p:spPr>
          <a:xfrm>
            <a:off x="0" y="5780782"/>
            <a:ext cx="120963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hu-HU" sz="1600" b="1" i="0" dirty="0">
                <a:solidFill>
                  <a:srgbClr val="2A2A2A"/>
                </a:solidFill>
                <a:effectLst/>
                <a:latin typeface="Merriweather"/>
              </a:rPr>
              <a:t>3rd European </a:t>
            </a:r>
            <a:r>
              <a:rPr lang="hu-HU" sz="1600" b="1" i="0" dirty="0" err="1">
                <a:solidFill>
                  <a:srgbClr val="2A2A2A"/>
                </a:solidFill>
                <a:effectLst/>
                <a:latin typeface="Merriweather"/>
              </a:rPr>
              <a:t>Evidence-based</a:t>
            </a:r>
            <a:r>
              <a:rPr lang="hu-HU" sz="1600" b="1" i="0" dirty="0">
                <a:solidFill>
                  <a:srgbClr val="2A2A2A"/>
                </a:solidFill>
                <a:effectLst/>
                <a:latin typeface="Merriweather"/>
              </a:rPr>
              <a:t> </a:t>
            </a:r>
            <a:r>
              <a:rPr lang="hu-HU" sz="1600" b="1" i="0" dirty="0" err="1">
                <a:solidFill>
                  <a:srgbClr val="2A2A2A"/>
                </a:solidFill>
                <a:effectLst/>
                <a:latin typeface="Merriweather"/>
              </a:rPr>
              <a:t>Consensus</a:t>
            </a:r>
            <a:r>
              <a:rPr lang="hu-HU" sz="1600" b="1" i="0" dirty="0">
                <a:solidFill>
                  <a:srgbClr val="2A2A2A"/>
                </a:solidFill>
                <a:effectLst/>
                <a:latin typeface="Merriweather"/>
              </a:rPr>
              <a:t> </a:t>
            </a:r>
            <a:r>
              <a:rPr lang="hu-HU" sz="1600" b="1" i="0" dirty="0" err="1">
                <a:solidFill>
                  <a:srgbClr val="2A2A2A"/>
                </a:solidFill>
                <a:effectLst/>
                <a:latin typeface="Merriweather"/>
              </a:rPr>
              <a:t>on</a:t>
            </a:r>
            <a:r>
              <a:rPr lang="hu-HU" sz="1600" b="1" i="0" dirty="0">
                <a:solidFill>
                  <a:srgbClr val="2A2A2A"/>
                </a:solidFill>
                <a:effectLst/>
                <a:latin typeface="Merriweather"/>
              </a:rPr>
              <a:t> </a:t>
            </a:r>
            <a:r>
              <a:rPr lang="hu-HU" sz="1600" b="1" i="0" dirty="0" err="1">
                <a:solidFill>
                  <a:srgbClr val="2A2A2A"/>
                </a:solidFill>
                <a:effectLst/>
                <a:latin typeface="Merriweather"/>
              </a:rPr>
              <a:t>the</a:t>
            </a:r>
            <a:r>
              <a:rPr lang="hu-HU" sz="1600" b="1" i="0" dirty="0">
                <a:solidFill>
                  <a:srgbClr val="2A2A2A"/>
                </a:solidFill>
                <a:effectLst/>
                <a:latin typeface="Merriweather"/>
              </a:rPr>
              <a:t> </a:t>
            </a:r>
            <a:r>
              <a:rPr lang="hu-HU" sz="1600" b="1" i="0" dirty="0" err="1">
                <a:solidFill>
                  <a:srgbClr val="2A2A2A"/>
                </a:solidFill>
                <a:effectLst/>
                <a:latin typeface="Merriweather"/>
              </a:rPr>
              <a:t>Diagnosis</a:t>
            </a:r>
            <a:r>
              <a:rPr lang="hu-HU" sz="1600" b="1" i="0" dirty="0">
                <a:solidFill>
                  <a:srgbClr val="2A2A2A"/>
                </a:solidFill>
                <a:effectLst/>
                <a:latin typeface="Merriweather"/>
              </a:rPr>
              <a:t> and Management of </a:t>
            </a:r>
            <a:r>
              <a:rPr lang="hu-HU" sz="1600" b="1" i="0" dirty="0" err="1">
                <a:solidFill>
                  <a:srgbClr val="2A2A2A"/>
                </a:solidFill>
                <a:effectLst/>
                <a:latin typeface="Merriweather"/>
              </a:rPr>
              <a:t>Crohn’s</a:t>
            </a:r>
            <a:r>
              <a:rPr lang="hu-HU" sz="1600" b="1" i="0" dirty="0">
                <a:solidFill>
                  <a:srgbClr val="2A2A2A"/>
                </a:solidFill>
                <a:effectLst/>
                <a:latin typeface="Merriweather"/>
              </a:rPr>
              <a:t> </a:t>
            </a:r>
            <a:r>
              <a:rPr lang="hu-HU" sz="1600" b="1" i="0" dirty="0" err="1">
                <a:solidFill>
                  <a:srgbClr val="2A2A2A"/>
                </a:solidFill>
                <a:effectLst/>
                <a:latin typeface="Merriweather"/>
              </a:rPr>
              <a:t>Disease</a:t>
            </a:r>
            <a:r>
              <a:rPr lang="hu-HU" sz="1600" b="1" i="0" dirty="0">
                <a:solidFill>
                  <a:srgbClr val="2A2A2A"/>
                </a:solidFill>
                <a:effectLst/>
                <a:latin typeface="Merriweather"/>
              </a:rPr>
              <a:t> 2016: Part 1: </a:t>
            </a:r>
            <a:r>
              <a:rPr lang="hu-HU" sz="1600" b="1" i="0" dirty="0" err="1">
                <a:solidFill>
                  <a:srgbClr val="2A2A2A"/>
                </a:solidFill>
                <a:effectLst/>
                <a:latin typeface="Merriweather"/>
              </a:rPr>
              <a:t>Diagnosis</a:t>
            </a:r>
            <a:r>
              <a:rPr lang="hu-HU" sz="1600" b="1" i="0" dirty="0">
                <a:solidFill>
                  <a:srgbClr val="2A2A2A"/>
                </a:solidFill>
                <a:effectLst/>
                <a:latin typeface="Merriweather"/>
              </a:rPr>
              <a:t> and </a:t>
            </a:r>
            <a:r>
              <a:rPr lang="hu-HU" sz="1600" b="1" i="0" dirty="0" err="1">
                <a:solidFill>
                  <a:srgbClr val="2A2A2A"/>
                </a:solidFill>
                <a:effectLst/>
                <a:latin typeface="Merriweather"/>
              </a:rPr>
              <a:t>Medical</a:t>
            </a:r>
            <a:r>
              <a:rPr lang="hu-HU" sz="1600" b="1" i="0" dirty="0">
                <a:solidFill>
                  <a:srgbClr val="2A2A2A"/>
                </a:solidFill>
                <a:effectLst/>
                <a:latin typeface="Merriweather"/>
              </a:rPr>
              <a:t> Management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Fernando Gomollón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Axel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Dignass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Vito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Annese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Herbert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Tilg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Gert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 Van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Assche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James O.  Lindsay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Laurent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Peyrin-Biroulet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Garret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 J.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Cullen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Marco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Daperno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Torsten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Kucharzik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Source Sans Pro" panose="020B0503030403020204" pitchFamily="34" charset="0"/>
                <a:hlinkClick r:id="rId2"/>
              </a:rPr>
              <a:t>...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2"/>
              </a:rPr>
              <a:t> Show more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Author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Notes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hu-HU" sz="1600" b="0" i="1" dirty="0">
                <a:solidFill>
                  <a:srgbClr val="2A2A2A"/>
                </a:solidFill>
                <a:effectLst/>
                <a:latin typeface="inherit"/>
              </a:rPr>
              <a:t>Journal of </a:t>
            </a:r>
            <a:r>
              <a:rPr lang="hu-HU" sz="1600" b="0" i="1" dirty="0" err="1">
                <a:solidFill>
                  <a:srgbClr val="2A2A2A"/>
                </a:solidFill>
                <a:effectLst/>
                <a:latin typeface="inherit"/>
              </a:rPr>
              <a:t>Crohn's</a:t>
            </a:r>
            <a:r>
              <a:rPr lang="hu-HU" sz="1600" b="0" i="1" dirty="0">
                <a:solidFill>
                  <a:srgbClr val="2A2A2A"/>
                </a:solidFill>
                <a:effectLst/>
                <a:latin typeface="inherit"/>
              </a:rPr>
              <a:t> and </a:t>
            </a:r>
            <a:r>
              <a:rPr lang="hu-HU" sz="1600" b="0" i="1" dirty="0" err="1">
                <a:solidFill>
                  <a:srgbClr val="2A2A2A"/>
                </a:solidFill>
                <a:effectLst/>
                <a:latin typeface="inherit"/>
              </a:rPr>
              <a:t>Colitis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 </a:t>
            </a:r>
            <a:r>
              <a:rPr lang="hu-HU" sz="16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Volume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11, </a:t>
            </a:r>
            <a:r>
              <a:rPr lang="hu-HU" sz="16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Issue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1, </a:t>
            </a:r>
            <a:r>
              <a:rPr lang="hu-HU" sz="16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January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2017, </a:t>
            </a:r>
            <a:r>
              <a:rPr lang="hu-HU" sz="16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Pages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3–25,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3"/>
              </a:rPr>
              <a:t>https://doi.org/10.1093/ecco-jcc/jjw168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hu-HU" sz="1600" b="1" i="0" dirty="0" err="1">
                <a:solidFill>
                  <a:srgbClr val="2A2A2A"/>
                </a:solidFill>
                <a:effectLst/>
                <a:latin typeface="inherit"/>
              </a:rPr>
              <a:t>Published</a:t>
            </a:r>
            <a:r>
              <a:rPr lang="hu-HU" sz="1600" b="1" i="0" dirty="0">
                <a:solidFill>
                  <a:srgbClr val="2A2A2A"/>
                </a:solidFill>
                <a:effectLst/>
                <a:latin typeface="inherit"/>
              </a:rPr>
              <a:t>: 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 22 </a:t>
            </a:r>
            <a:r>
              <a:rPr lang="hu-HU" sz="16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September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2016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2640338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F873C-AC5F-4997-B086-ABCD19901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31" y="0"/>
            <a:ext cx="10515600" cy="1325563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C00000"/>
                </a:solidFill>
              </a:rPr>
              <a:t>Összefoglalás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1752D-0C1D-47D0-B005-21F72C2B9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" y="1939353"/>
            <a:ext cx="12191998" cy="5794744"/>
          </a:xfrm>
        </p:spPr>
        <p:txBody>
          <a:bodyPr>
            <a:normAutofit/>
          </a:bodyPr>
          <a:lstStyle/>
          <a:p>
            <a:pPr algn="just"/>
            <a:endParaRPr lang="hu-HU" dirty="0"/>
          </a:p>
          <a:p>
            <a:pPr algn="just"/>
            <a:r>
              <a:rPr lang="hu-HU" dirty="0"/>
              <a:t>Az IBD-s betegek ellátása komplex szemléletet igényel, számtalan társszakmával kell együtt dolgoznunk nap, mint nap</a:t>
            </a:r>
          </a:p>
          <a:p>
            <a:pPr algn="just"/>
            <a:r>
              <a:rPr lang="hu-HU" dirty="0"/>
              <a:t>A betegek tünetei szerte ágazóak és mindet kezelnünk szükséges</a:t>
            </a:r>
          </a:p>
          <a:p>
            <a:pPr algn="just"/>
            <a:r>
              <a:rPr lang="hu-HU" dirty="0"/>
              <a:t>A </a:t>
            </a:r>
            <a:r>
              <a:rPr lang="hu-HU" dirty="0" err="1"/>
              <a:t>guideline</a:t>
            </a:r>
            <a:r>
              <a:rPr lang="hu-HU" dirty="0"/>
              <a:t>-ok segítségünkre vannak és iránymutatást nyújtanak azonban bizonyos nehéz esetek során ne féljünk segítséget és konzíliumot kérni </a:t>
            </a:r>
          </a:p>
          <a:p>
            <a:pPr algn="just"/>
            <a:r>
              <a:rPr lang="hu-HU" dirty="0"/>
              <a:t>Bizonyos betegek ellátása speciális IBD centrumban kell, hogy történjen 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5969F06D-71EC-49E7-95BF-9CC42A09B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687126"/>
            <a:ext cx="65" cy="276999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78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2937705"/>
            <a:ext cx="9144000" cy="827723"/>
          </a:xfrm>
        </p:spPr>
        <p:txBody>
          <a:bodyPr>
            <a:normAutofit/>
          </a:bodyPr>
          <a:lstStyle/>
          <a:p>
            <a:r>
              <a:rPr lang="hu-HU" sz="4500" dirty="0">
                <a:latin typeface="Gill Sans MT" panose="020B0502020104020203" pitchFamily="34" charset="-18"/>
                <a:cs typeface="Helvetica" panose="020B0604020202020204" pitchFamily="34" charset="0"/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65750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758E9-0834-471C-89F0-EEC1B4D29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5693"/>
            <a:ext cx="12192000" cy="2073275"/>
          </a:xfrm>
        </p:spPr>
        <p:txBody>
          <a:bodyPr>
            <a:noAutofit/>
          </a:bodyPr>
          <a:lstStyle/>
          <a:p>
            <a:pPr algn="ctr"/>
            <a:r>
              <a:rPr lang="hu-HU" b="1" dirty="0">
                <a:solidFill>
                  <a:srgbClr val="C00000"/>
                </a:solidFill>
              </a:rPr>
              <a:t>IBD	- </a:t>
            </a:r>
            <a:r>
              <a:rPr lang="hu-HU" b="1" dirty="0" err="1">
                <a:solidFill>
                  <a:srgbClr val="C00000"/>
                </a:solidFill>
              </a:rPr>
              <a:t>Inflammatory</a:t>
            </a:r>
            <a:r>
              <a:rPr lang="hu-HU" b="1" dirty="0">
                <a:solidFill>
                  <a:srgbClr val="C00000"/>
                </a:solidFill>
              </a:rPr>
              <a:t> </a:t>
            </a:r>
            <a:r>
              <a:rPr lang="hu-HU" b="1" dirty="0" err="1">
                <a:solidFill>
                  <a:srgbClr val="C00000"/>
                </a:solidFill>
              </a:rPr>
              <a:t>bowel</a:t>
            </a:r>
            <a:r>
              <a:rPr lang="hu-HU" b="1" dirty="0">
                <a:solidFill>
                  <a:srgbClr val="C00000"/>
                </a:solidFill>
              </a:rPr>
              <a:t> </a:t>
            </a:r>
            <a:r>
              <a:rPr lang="hu-HU" b="1" dirty="0" err="1">
                <a:solidFill>
                  <a:srgbClr val="C00000"/>
                </a:solidFill>
              </a:rPr>
              <a:t>diseases</a:t>
            </a:r>
            <a:r>
              <a:rPr lang="hu-HU" b="1" dirty="0">
                <a:solidFill>
                  <a:srgbClr val="C00000"/>
                </a:solidFill>
              </a:rPr>
              <a:t> </a:t>
            </a:r>
            <a:br>
              <a:rPr lang="hu-HU" b="1" dirty="0">
                <a:solidFill>
                  <a:srgbClr val="C00000"/>
                </a:solidFill>
              </a:rPr>
            </a:br>
            <a:r>
              <a:rPr lang="hu-HU" b="1" dirty="0" err="1">
                <a:solidFill>
                  <a:srgbClr val="C00000"/>
                </a:solidFill>
              </a:rPr>
              <a:t>Gyulladásos</a:t>
            </a:r>
            <a:r>
              <a:rPr lang="hu-HU" b="1" dirty="0">
                <a:solidFill>
                  <a:srgbClr val="C00000"/>
                </a:solidFill>
              </a:rPr>
              <a:t> bélbetegségek</a:t>
            </a:r>
            <a:br>
              <a:rPr lang="hu-HU" b="1" dirty="0">
                <a:solidFill>
                  <a:srgbClr val="C00000"/>
                </a:solidFill>
              </a:rPr>
            </a:br>
            <a:r>
              <a:rPr lang="hu-HU" b="1" dirty="0" err="1">
                <a:solidFill>
                  <a:srgbClr val="C00000"/>
                </a:solidFill>
              </a:rPr>
              <a:t>Crohn</a:t>
            </a:r>
            <a:r>
              <a:rPr lang="hu-HU" b="1" dirty="0">
                <a:solidFill>
                  <a:srgbClr val="C00000"/>
                </a:solidFill>
              </a:rPr>
              <a:t>-betegség</a:t>
            </a:r>
            <a:br>
              <a:rPr lang="hu-HU" b="1" dirty="0">
                <a:solidFill>
                  <a:srgbClr val="C00000"/>
                </a:solidFill>
              </a:rPr>
            </a:br>
            <a:r>
              <a:rPr lang="hu-HU" b="1" dirty="0">
                <a:solidFill>
                  <a:srgbClr val="C00000"/>
                </a:solidFill>
              </a:rPr>
              <a:t> </a:t>
            </a:r>
            <a:r>
              <a:rPr lang="hu-HU" b="1" dirty="0" err="1">
                <a:solidFill>
                  <a:srgbClr val="C00000"/>
                </a:solidFill>
              </a:rPr>
              <a:t>Colitis</a:t>
            </a:r>
            <a:r>
              <a:rPr lang="hu-HU" b="1" dirty="0">
                <a:solidFill>
                  <a:srgbClr val="C00000"/>
                </a:solidFill>
              </a:rPr>
              <a:t> </a:t>
            </a:r>
            <a:r>
              <a:rPr lang="hu-HU" b="1" dirty="0" err="1">
                <a:solidFill>
                  <a:srgbClr val="C00000"/>
                </a:solidFill>
              </a:rPr>
              <a:t>ulcerosa</a:t>
            </a:r>
            <a:r>
              <a:rPr lang="hu-HU" b="1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8FBA4-90E6-4479-9612-6710F874F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52" y="2576048"/>
            <a:ext cx="11929731" cy="4026535"/>
          </a:xfrm>
        </p:spPr>
        <p:txBody>
          <a:bodyPr>
            <a:normAutofit fontScale="77500" lnSpcReduction="20000"/>
          </a:bodyPr>
          <a:lstStyle/>
          <a:p>
            <a:r>
              <a:rPr lang="hu-HU" dirty="0"/>
              <a:t>Genetikailag fogékony egyénekben környezeti faktorok hatására kialakuló autoimmun jellegű betegség</a:t>
            </a:r>
          </a:p>
          <a:p>
            <a:pPr lvl="1"/>
            <a:r>
              <a:rPr lang="hu-HU" dirty="0"/>
              <a:t>genetika???</a:t>
            </a:r>
          </a:p>
          <a:p>
            <a:pPr lvl="1"/>
            <a:r>
              <a:rPr lang="hu-HU" dirty="0"/>
              <a:t>Környezeti faktorok???</a:t>
            </a:r>
          </a:p>
          <a:p>
            <a:r>
              <a:rPr lang="hu-HU" dirty="0"/>
              <a:t>Élethosszig tart</a:t>
            </a:r>
          </a:p>
          <a:p>
            <a:r>
              <a:rPr lang="hu-HU" dirty="0"/>
              <a:t>Tartós kezelés</a:t>
            </a:r>
          </a:p>
          <a:p>
            <a:endParaRPr lang="hu-HU" dirty="0"/>
          </a:p>
          <a:p>
            <a:r>
              <a:rPr lang="hu-HU" dirty="0"/>
              <a:t>Általában fiatal korban kezdődik…. Mindenre fel kell készülni!!!</a:t>
            </a:r>
          </a:p>
          <a:p>
            <a:pPr lvl="1"/>
            <a:r>
              <a:rPr lang="hu-HU" dirty="0"/>
              <a:t>Gyermekgyógyász kollégáktól átvétel</a:t>
            </a:r>
          </a:p>
          <a:p>
            <a:pPr lvl="1"/>
            <a:r>
              <a:rPr lang="hu-HU" dirty="0"/>
              <a:t>Gyermekvárás, terhesség</a:t>
            </a:r>
          </a:p>
          <a:p>
            <a:pPr lvl="1"/>
            <a:r>
              <a:rPr lang="hu-HU" dirty="0"/>
              <a:t>Daganatos megbetegedés</a:t>
            </a:r>
          </a:p>
          <a:p>
            <a:pPr lvl="1"/>
            <a:r>
              <a:rPr lang="hu-HU" dirty="0"/>
              <a:t>Gyógyszerhatástalanság</a:t>
            </a:r>
          </a:p>
          <a:p>
            <a:pPr lvl="1"/>
            <a:r>
              <a:rPr lang="hu-HU" dirty="0"/>
              <a:t>Gyógyszer mellékhatás – TBC</a:t>
            </a:r>
          </a:p>
        </p:txBody>
      </p:sp>
    </p:spTree>
    <p:extLst>
      <p:ext uri="{BB962C8B-B14F-4D97-AF65-F5344CB8AC3E}">
        <p14:creationId xmlns:p14="http://schemas.microsoft.com/office/powerpoint/2010/main" val="2768012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F873C-AC5F-4997-B086-ABCD19901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C00000"/>
                </a:solidFill>
              </a:rPr>
              <a:t>1. Eset - </a:t>
            </a:r>
            <a:r>
              <a:rPr lang="hu-HU" b="1" dirty="0" err="1">
                <a:solidFill>
                  <a:srgbClr val="C00000"/>
                </a:solidFill>
              </a:rPr>
              <a:t>Tranzíció</a:t>
            </a:r>
            <a:r>
              <a:rPr lang="hu-HU" b="1" dirty="0">
                <a:solidFill>
                  <a:srgbClr val="C00000"/>
                </a:solidFill>
              </a:rPr>
              <a:t> – </a:t>
            </a:r>
            <a:r>
              <a:rPr lang="hu-HU" b="1" dirty="0" err="1">
                <a:solidFill>
                  <a:srgbClr val="C00000"/>
                </a:solidFill>
              </a:rPr>
              <a:t>Transfer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1752D-0C1D-47D0-B005-21F72C2B9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7370"/>
            <a:ext cx="12192000" cy="5032375"/>
          </a:xfrm>
        </p:spPr>
        <p:txBody>
          <a:bodyPr/>
          <a:lstStyle/>
          <a:p>
            <a:r>
              <a:rPr lang="hu-HU" dirty="0"/>
              <a:t>1999-ben született nőbeteg, 2008-ban, 9 évesen kezdődött betegsége nagyajak duzzanattal és perianális sipollyal</a:t>
            </a:r>
          </a:p>
          <a:p>
            <a:r>
              <a:rPr lang="hu-HU" dirty="0"/>
              <a:t>Alsó és felső tápcsatorna </a:t>
            </a:r>
            <a:r>
              <a:rPr lang="hu-HU" dirty="0" err="1"/>
              <a:t>Crohn</a:t>
            </a:r>
            <a:r>
              <a:rPr lang="hu-HU" dirty="0"/>
              <a:t>-betegség igazolódott (A1B1L34p)</a:t>
            </a:r>
          </a:p>
          <a:p>
            <a:r>
              <a:rPr lang="hu-HU" dirty="0" err="1"/>
              <a:t>Infliximab</a:t>
            </a:r>
            <a:r>
              <a:rPr lang="hu-HU" dirty="0"/>
              <a:t> kezelés- gyerekgyógyászati szabályozás alapján 1 évig</a:t>
            </a:r>
          </a:p>
          <a:p>
            <a:r>
              <a:rPr lang="hu-HU" dirty="0"/>
              <a:t>2014ben </a:t>
            </a:r>
            <a:r>
              <a:rPr lang="hu-HU" dirty="0" err="1"/>
              <a:t>relapsus</a:t>
            </a:r>
            <a:r>
              <a:rPr lang="hu-HU" dirty="0"/>
              <a:t> miatt még 1 évig</a:t>
            </a:r>
          </a:p>
          <a:p>
            <a:r>
              <a:rPr lang="hu-HU" dirty="0"/>
              <a:t>Ezt követően csak </a:t>
            </a:r>
            <a:r>
              <a:rPr lang="hu-HU" dirty="0" err="1"/>
              <a:t>term</a:t>
            </a:r>
            <a:r>
              <a:rPr lang="hu-HU" dirty="0"/>
              <a:t> </a:t>
            </a:r>
            <a:r>
              <a:rPr lang="hu-HU" dirty="0" err="1"/>
              <a:t>ileum</a:t>
            </a:r>
            <a:r>
              <a:rPr lang="hu-HU" dirty="0"/>
              <a:t> érintettség volt igazolható MRI-vel és </a:t>
            </a:r>
            <a:r>
              <a:rPr lang="hu-HU" dirty="0" err="1"/>
              <a:t>endoscopiával</a:t>
            </a:r>
            <a:r>
              <a:rPr lang="hu-HU" dirty="0"/>
              <a:t> </a:t>
            </a:r>
            <a:r>
              <a:rPr lang="hu-HU" dirty="0" err="1"/>
              <a:t>Imuran</a:t>
            </a:r>
            <a:r>
              <a:rPr lang="hu-HU" dirty="0"/>
              <a:t> és </a:t>
            </a:r>
            <a:r>
              <a:rPr lang="hu-HU" dirty="0" err="1"/>
              <a:t>Pentasa</a:t>
            </a:r>
            <a:r>
              <a:rPr lang="hu-HU" dirty="0"/>
              <a:t> mellett tünet és panaszmentes</a:t>
            </a:r>
          </a:p>
          <a:p>
            <a:r>
              <a:rPr lang="hu-HU" dirty="0"/>
              <a:t>2018-ban felnőtt gondozásba vettük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462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F873C-AC5F-4997-B086-ABCD19901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C00000"/>
                </a:solidFill>
              </a:rPr>
              <a:t>1. Eset - </a:t>
            </a:r>
            <a:r>
              <a:rPr lang="hu-HU" b="1" dirty="0" err="1">
                <a:solidFill>
                  <a:srgbClr val="C00000"/>
                </a:solidFill>
              </a:rPr>
              <a:t>Tranzíció</a:t>
            </a:r>
            <a:r>
              <a:rPr lang="hu-HU" b="1" dirty="0">
                <a:solidFill>
                  <a:srgbClr val="C00000"/>
                </a:solidFill>
              </a:rPr>
              <a:t> – </a:t>
            </a:r>
            <a:r>
              <a:rPr lang="hu-HU" b="1" dirty="0" err="1">
                <a:solidFill>
                  <a:srgbClr val="C00000"/>
                </a:solidFill>
              </a:rPr>
              <a:t>Transfer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1752D-0C1D-47D0-B005-21F72C2B9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402873"/>
            <a:ext cx="12191999" cy="4351338"/>
          </a:xfrm>
        </p:spPr>
        <p:txBody>
          <a:bodyPr>
            <a:normAutofit fontScale="92500"/>
          </a:bodyPr>
          <a:lstStyle/>
          <a:p>
            <a:r>
              <a:rPr lang="hu-HU" dirty="0"/>
              <a:t>Transzfer: ambuláns lappal átküldjük a beteget</a:t>
            </a:r>
          </a:p>
          <a:p>
            <a:r>
              <a:rPr lang="hu-HU" dirty="0" err="1"/>
              <a:t>Tranzíció</a:t>
            </a:r>
            <a:r>
              <a:rPr lang="hu-HU" dirty="0"/>
              <a:t>: gyermek és felnőtt </a:t>
            </a:r>
            <a:r>
              <a:rPr lang="hu-HU" dirty="0" err="1"/>
              <a:t>gasztroenterológus</a:t>
            </a:r>
            <a:r>
              <a:rPr lang="hu-HU" dirty="0"/>
              <a:t> egymással konzultálva, jóesetben a beteget is bevonva átadják egymásnak a beteget</a:t>
            </a:r>
          </a:p>
          <a:p>
            <a:endParaRPr lang="hu-HU" dirty="0"/>
          </a:p>
          <a:p>
            <a:r>
              <a:rPr lang="hu-HU" dirty="0"/>
              <a:t>A gyermekkorban kezdődő IBD sokszor </a:t>
            </a:r>
            <a:r>
              <a:rPr lang="hu-HU" dirty="0" err="1"/>
              <a:t>kiterjedtebb</a:t>
            </a:r>
            <a:r>
              <a:rPr lang="hu-HU" dirty="0"/>
              <a:t> és rosszabb lefolyással rendelkezik</a:t>
            </a:r>
          </a:p>
          <a:p>
            <a:r>
              <a:rPr lang="hu-HU" dirty="0"/>
              <a:t>Ezért különösen fontos, hogy a gyermek és felnőtt </a:t>
            </a:r>
            <a:r>
              <a:rPr lang="hu-HU" dirty="0" err="1"/>
              <a:t>gasztroenterológus</a:t>
            </a:r>
            <a:r>
              <a:rPr lang="hu-HU" dirty="0"/>
              <a:t> együtt </a:t>
            </a:r>
            <a:r>
              <a:rPr lang="hu-HU" dirty="0" err="1"/>
              <a:t>működjön</a:t>
            </a:r>
            <a:r>
              <a:rPr lang="hu-HU" dirty="0"/>
              <a:t> a betegátadásnál</a:t>
            </a:r>
          </a:p>
          <a:p>
            <a:endParaRPr lang="hu-HU" dirty="0"/>
          </a:p>
          <a:p>
            <a:r>
              <a:rPr lang="hu-HU" dirty="0"/>
              <a:t>Széleskörű szakirodalommal rendelkezik a téma annak, akit részletesebben érdekel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4073F5-DC29-447A-B633-B2E0F9717300}"/>
              </a:ext>
            </a:extLst>
          </p:cNvPr>
          <p:cNvSpPr txBox="1"/>
          <p:nvPr/>
        </p:nvSpPr>
        <p:spPr>
          <a:xfrm>
            <a:off x="0" y="6264574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The </a:t>
            </a:r>
            <a:r>
              <a:rPr lang="hu-HU" sz="16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2"/>
              </a:rPr>
              <a:t>Medical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 Management of </a:t>
            </a:r>
            <a:r>
              <a:rPr lang="hu-HU" sz="16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2"/>
              </a:rPr>
              <a:t>Paediatric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 </a:t>
            </a:r>
            <a:r>
              <a:rPr lang="hu-HU" sz="16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2"/>
              </a:rPr>
              <a:t>Crohn’s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 </a:t>
            </a:r>
            <a:r>
              <a:rPr lang="hu-HU" sz="16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2"/>
              </a:rPr>
              <a:t>Disease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: an </a:t>
            </a:r>
            <a:r>
              <a:rPr lang="hu-HU" sz="1600" b="1" i="0" u="none" strike="noStrike" dirty="0">
                <a:solidFill>
                  <a:srgbClr val="2A2A2A"/>
                </a:solidFill>
                <a:effectLst/>
                <a:latin typeface="inherit"/>
                <a:hlinkClick r:id="rId2"/>
              </a:rPr>
              <a:t>ECCO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-ESPGHAN </a:t>
            </a:r>
            <a:r>
              <a:rPr lang="hu-HU" sz="1600" b="1" i="0" u="none" strike="noStrike" dirty="0" err="1">
                <a:solidFill>
                  <a:srgbClr val="2A2A2A"/>
                </a:solidFill>
                <a:effectLst/>
                <a:latin typeface="inherit"/>
                <a:hlinkClick r:id="rId2"/>
              </a:rPr>
              <a:t>Guideline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2"/>
              </a:rPr>
              <a:t> Update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</a:rPr>
              <a:t> 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604020202020204" pitchFamily="34" charset="0"/>
                <a:hlinkClick r:id="rId3"/>
              </a:rPr>
              <a:t>Patrick F van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604020202020204" pitchFamily="34" charset="0"/>
                <a:hlinkClick r:id="rId3"/>
              </a:rPr>
              <a:t>Rheenen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604020202020204" pitchFamily="34" charset="0"/>
              </a:rPr>
              <a:t>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604020202020204" pitchFamily="34" charset="0"/>
                <a:hlinkClick r:id="rId4"/>
              </a:rPr>
              <a:t>Marina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604020202020204" pitchFamily="34" charset="0"/>
                <a:hlinkClick r:id="rId4"/>
              </a:rPr>
              <a:t>Aloi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604020202020204" pitchFamily="34" charset="0"/>
              </a:rPr>
              <a:t>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604020202020204" pitchFamily="34" charset="0"/>
                <a:hlinkClick r:id="rId5"/>
              </a:rPr>
              <a:t>Amit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604020202020204" pitchFamily="34" charset="0"/>
                <a:hlinkClick r:id="rId5"/>
              </a:rPr>
              <a:t>Assa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604020202020204" pitchFamily="34" charset="0"/>
              </a:rPr>
              <a:t>, 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604020202020204" pitchFamily="34" charset="0"/>
                <a:hlinkClick r:id="rId6"/>
              </a:rPr>
              <a:t>Jiri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604020202020204" pitchFamily="34" charset="0"/>
                <a:hlinkClick r:id="rId6"/>
              </a:rPr>
              <a:t>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604020202020204" pitchFamily="34" charset="0"/>
                <a:hlinkClick r:id="rId6"/>
              </a:rPr>
              <a:t>Bronsky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604020202020204" pitchFamily="34" charset="0"/>
              </a:rPr>
              <a:t>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604020202020204" pitchFamily="34" charset="0"/>
                <a:hlinkClick r:id="rId7"/>
              </a:rPr>
              <a:t>Johanna C Escher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604020202020204" pitchFamily="34" charset="0"/>
              </a:rPr>
              <a:t> ... </a:t>
            </a:r>
            <a:r>
              <a:rPr lang="hu-HU" sz="1600" b="0" i="1" dirty="0">
                <a:solidFill>
                  <a:srgbClr val="2A2A2A"/>
                </a:solidFill>
                <a:effectLst/>
                <a:latin typeface="inherit"/>
              </a:rPr>
              <a:t>Journal of </a:t>
            </a:r>
            <a:r>
              <a:rPr lang="hu-HU" sz="1600" b="0" i="1" dirty="0" err="1">
                <a:solidFill>
                  <a:srgbClr val="2A2A2A"/>
                </a:solidFill>
                <a:effectLst/>
                <a:latin typeface="inherit"/>
              </a:rPr>
              <a:t>Crohn's</a:t>
            </a:r>
            <a:r>
              <a:rPr lang="hu-HU" sz="1600" b="0" i="1" dirty="0">
                <a:solidFill>
                  <a:srgbClr val="2A2A2A"/>
                </a:solidFill>
                <a:effectLst/>
                <a:latin typeface="inherit"/>
              </a:rPr>
              <a:t> and </a:t>
            </a:r>
            <a:r>
              <a:rPr lang="hu-HU" sz="1600" b="0" i="1" dirty="0" err="1">
                <a:solidFill>
                  <a:srgbClr val="2A2A2A"/>
                </a:solidFill>
                <a:effectLst/>
                <a:latin typeface="inherit"/>
              </a:rPr>
              <a:t>Colitis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604020202020204" pitchFamily="34" charset="0"/>
              </a:rPr>
              <a:t>, jjaa161,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604020202020204" pitchFamily="34" charset="0"/>
                <a:hlinkClick r:id="rId8"/>
              </a:rPr>
              <a:t>https://doi.org/10.1093/ecco-jcc/jjaa161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604020202020204" pitchFamily="34" charset="0"/>
              </a:rPr>
              <a:t> </a:t>
            </a:r>
            <a:r>
              <a:rPr lang="hu-HU" sz="1600" b="1" i="0" dirty="0" err="1">
                <a:solidFill>
                  <a:srgbClr val="2A2A2A"/>
                </a:solidFill>
                <a:effectLst/>
                <a:latin typeface="inherit"/>
              </a:rPr>
              <a:t>Published</a:t>
            </a:r>
            <a:r>
              <a:rPr lang="hu-HU" sz="1600" b="1" i="0" dirty="0">
                <a:solidFill>
                  <a:srgbClr val="2A2A2A"/>
                </a:solidFill>
                <a:effectLst/>
                <a:latin typeface="inherit"/>
              </a:rPr>
              <a:t>: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604020202020204" pitchFamily="34" charset="0"/>
              </a:rPr>
              <a:t> 07 </a:t>
            </a:r>
            <a:r>
              <a:rPr lang="hu-HU" sz="1600" b="0" i="0" dirty="0" err="1">
                <a:solidFill>
                  <a:srgbClr val="2A2A2A"/>
                </a:solidFill>
                <a:effectLst/>
                <a:latin typeface="Source Sans Pro" panose="020B0604020202020204" pitchFamily="34" charset="0"/>
              </a:rPr>
              <a:t>October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604020202020204" pitchFamily="34" charset="0"/>
              </a:rPr>
              <a:t> 2020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3549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F873C-AC5F-4997-B086-ABCD19901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C00000"/>
                </a:solidFill>
              </a:rPr>
              <a:t>1. Eset - </a:t>
            </a:r>
            <a:r>
              <a:rPr lang="hu-HU" b="1" dirty="0" err="1">
                <a:solidFill>
                  <a:srgbClr val="C00000"/>
                </a:solidFill>
              </a:rPr>
              <a:t>Tranzíció</a:t>
            </a:r>
            <a:r>
              <a:rPr lang="hu-HU" b="1" dirty="0">
                <a:solidFill>
                  <a:srgbClr val="C00000"/>
                </a:solidFill>
              </a:rPr>
              <a:t> – </a:t>
            </a:r>
            <a:r>
              <a:rPr lang="hu-HU" b="1" dirty="0" err="1">
                <a:solidFill>
                  <a:srgbClr val="C00000"/>
                </a:solidFill>
              </a:rPr>
              <a:t>Transfer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1752D-0C1D-47D0-B005-21F72C2B9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138701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 beteget 2018-ban vettük át, </a:t>
            </a:r>
            <a:r>
              <a:rPr lang="hu-HU" dirty="0" err="1"/>
              <a:t>tranzíció</a:t>
            </a:r>
            <a:r>
              <a:rPr lang="hu-HU" dirty="0"/>
              <a:t> során</a:t>
            </a:r>
          </a:p>
          <a:p>
            <a:r>
              <a:rPr lang="hu-HU" dirty="0"/>
              <a:t>Utolsó képalkotó 2 éve volt, </a:t>
            </a:r>
            <a:r>
              <a:rPr lang="hu-HU" dirty="0" err="1"/>
              <a:t>colonsocopia</a:t>
            </a:r>
            <a:r>
              <a:rPr lang="hu-HU" dirty="0"/>
              <a:t> még régebben, de a beállított kezelés mellett panaszmentes, így MR-</a:t>
            </a:r>
            <a:r>
              <a:rPr lang="hu-HU" dirty="0" err="1"/>
              <a:t>enterográfiás</a:t>
            </a:r>
            <a:r>
              <a:rPr lang="hu-HU" dirty="0"/>
              <a:t> vizsgálatot szerveztünk. – </a:t>
            </a:r>
            <a:r>
              <a:rPr lang="hu-HU" dirty="0" err="1"/>
              <a:t>term</a:t>
            </a:r>
            <a:r>
              <a:rPr lang="hu-HU" dirty="0"/>
              <a:t> </a:t>
            </a:r>
            <a:r>
              <a:rPr lang="hu-HU" dirty="0" err="1"/>
              <a:t>ileum</a:t>
            </a:r>
            <a:r>
              <a:rPr lang="hu-HU" dirty="0"/>
              <a:t> mérsékelt fali megvastagodás került leírásra. </a:t>
            </a:r>
          </a:p>
          <a:p>
            <a:r>
              <a:rPr lang="hu-HU" dirty="0" err="1"/>
              <a:t>Imurant</a:t>
            </a:r>
            <a:r>
              <a:rPr lang="hu-HU" dirty="0"/>
              <a:t> testtömeghez illesztettük, de így hányinger alakult ki, így visszacsökkentettük 100mg-ra (60kg)</a:t>
            </a:r>
          </a:p>
          <a:p>
            <a:r>
              <a:rPr lang="hu-HU" dirty="0"/>
              <a:t>kontroll laborban mindig normál értékek voltak láthatóak</a:t>
            </a:r>
          </a:p>
          <a:p>
            <a:r>
              <a:rPr lang="hu-HU" dirty="0"/>
              <a:t>Kontroll MRI a járványügyi helyzet miatt csúszott fél évet, ezen 4,5cm hosszan a </a:t>
            </a:r>
            <a:r>
              <a:rPr lang="hu-HU" dirty="0" err="1"/>
              <a:t>term</a:t>
            </a:r>
            <a:r>
              <a:rPr lang="hu-HU" dirty="0"/>
              <a:t> </a:t>
            </a:r>
            <a:r>
              <a:rPr lang="hu-HU" dirty="0" err="1"/>
              <a:t>ileum</a:t>
            </a:r>
            <a:r>
              <a:rPr lang="hu-HU" dirty="0"/>
              <a:t> körkörös fali megvastagodása került leírásra, környezeti </a:t>
            </a:r>
            <a:r>
              <a:rPr lang="hu-HU" dirty="0" err="1"/>
              <a:t>infiltratio</a:t>
            </a:r>
            <a:r>
              <a:rPr lang="hu-HU" dirty="0"/>
              <a:t> nélkül. </a:t>
            </a:r>
          </a:p>
          <a:p>
            <a:r>
              <a:rPr lang="hu-HU" dirty="0" err="1"/>
              <a:t>Ileocolonoscopos</a:t>
            </a:r>
            <a:r>
              <a:rPr lang="hu-HU" dirty="0"/>
              <a:t> vizsgálat történt, ezen aktivitási jel nem volt</a:t>
            </a:r>
          </a:p>
          <a:p>
            <a:r>
              <a:rPr lang="hu-HU" dirty="0"/>
              <a:t>További </a:t>
            </a:r>
            <a:r>
              <a:rPr lang="hu-HU" dirty="0" err="1"/>
              <a:t>therápia</a:t>
            </a:r>
            <a:r>
              <a:rPr lang="hu-HU" dirty="0"/>
              <a:t> folytatása és szoros kontroll mellett döntöttünk.</a:t>
            </a:r>
          </a:p>
        </p:txBody>
      </p:sp>
    </p:spTree>
    <p:extLst>
      <p:ext uri="{BB962C8B-B14F-4D97-AF65-F5344CB8AC3E}">
        <p14:creationId xmlns:p14="http://schemas.microsoft.com/office/powerpoint/2010/main" val="712609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F873C-AC5F-4997-B086-ABCD19901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31" y="0"/>
            <a:ext cx="10515600" cy="1325563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C00000"/>
                </a:solidFill>
              </a:rPr>
              <a:t>2. Eset – Terhesség IBD-ben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1752D-0C1D-47D0-B005-21F72C2B9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" y="1825625"/>
            <a:ext cx="12191998" cy="2125385"/>
          </a:xfrm>
        </p:spPr>
        <p:txBody>
          <a:bodyPr>
            <a:normAutofit lnSpcReduction="10000"/>
          </a:bodyPr>
          <a:lstStyle/>
          <a:p>
            <a:r>
              <a:rPr lang="hu-HU" dirty="0"/>
              <a:t>IBD-s betegeink többsége gyermekre vágyik és ennek menedzseléséhez az ECCO </a:t>
            </a:r>
            <a:r>
              <a:rPr lang="hu-HU" dirty="0" err="1"/>
              <a:t>guideline</a:t>
            </a:r>
            <a:r>
              <a:rPr lang="hu-HU" dirty="0"/>
              <a:t> nagyon jó és hasznos útmutató </a:t>
            </a:r>
          </a:p>
          <a:p>
            <a:r>
              <a:rPr lang="hu-HU" dirty="0"/>
              <a:t>Fontos a betegnek elmondani, hogy nyugalomban lévő betegség esetén történjen a fogantatás</a:t>
            </a:r>
          </a:p>
          <a:p>
            <a:r>
              <a:rPr lang="hu-HU" dirty="0"/>
              <a:t>Egy táblázatot emelnék ki, az általunk használt gyógyszerek biztonságosságáról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5DCC0E-CCCD-46E4-A9C4-CCBB644468AD}"/>
              </a:ext>
            </a:extLst>
          </p:cNvPr>
          <p:cNvSpPr txBox="1"/>
          <p:nvPr/>
        </p:nvSpPr>
        <p:spPr>
          <a:xfrm>
            <a:off x="-69" y="6027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hu-HU" sz="1600" b="1" i="0" dirty="0">
                <a:solidFill>
                  <a:srgbClr val="2A2A2A"/>
                </a:solidFill>
                <a:effectLst/>
                <a:latin typeface="Merriweather"/>
              </a:rPr>
              <a:t>The </a:t>
            </a:r>
            <a:r>
              <a:rPr lang="hu-HU" sz="1600" b="1" i="0" dirty="0" err="1">
                <a:solidFill>
                  <a:srgbClr val="2A2A2A"/>
                </a:solidFill>
                <a:effectLst/>
                <a:latin typeface="Merriweather"/>
              </a:rPr>
              <a:t>Second</a:t>
            </a:r>
            <a:r>
              <a:rPr lang="hu-HU" sz="1600" b="1" i="0" dirty="0">
                <a:solidFill>
                  <a:srgbClr val="2A2A2A"/>
                </a:solidFill>
                <a:effectLst/>
                <a:latin typeface="Merriweather"/>
              </a:rPr>
              <a:t> European </a:t>
            </a:r>
            <a:r>
              <a:rPr lang="hu-HU" sz="1600" b="1" i="0" dirty="0" err="1">
                <a:solidFill>
                  <a:srgbClr val="2A2A2A"/>
                </a:solidFill>
                <a:effectLst/>
                <a:latin typeface="Merriweather"/>
              </a:rPr>
              <a:t>Evidenced-Based</a:t>
            </a:r>
            <a:r>
              <a:rPr lang="hu-HU" sz="1600" b="1" i="0" dirty="0">
                <a:solidFill>
                  <a:srgbClr val="2A2A2A"/>
                </a:solidFill>
                <a:effectLst/>
                <a:latin typeface="Merriweather"/>
              </a:rPr>
              <a:t> </a:t>
            </a:r>
            <a:r>
              <a:rPr lang="hu-HU" sz="1600" b="1" i="0" dirty="0" err="1">
                <a:solidFill>
                  <a:srgbClr val="2A2A2A"/>
                </a:solidFill>
                <a:effectLst/>
                <a:latin typeface="Merriweather"/>
              </a:rPr>
              <a:t>Consensus</a:t>
            </a:r>
            <a:r>
              <a:rPr lang="hu-HU" sz="1600" b="1" i="0" dirty="0">
                <a:solidFill>
                  <a:srgbClr val="2A2A2A"/>
                </a:solidFill>
                <a:effectLst/>
                <a:latin typeface="Merriweather"/>
              </a:rPr>
              <a:t> </a:t>
            </a:r>
            <a:r>
              <a:rPr lang="hu-HU" sz="1600" b="1" i="0" dirty="0" err="1">
                <a:solidFill>
                  <a:srgbClr val="2A2A2A"/>
                </a:solidFill>
                <a:effectLst/>
                <a:latin typeface="Merriweather"/>
              </a:rPr>
              <a:t>on</a:t>
            </a:r>
            <a:r>
              <a:rPr lang="hu-HU" sz="1600" b="1" i="0" dirty="0">
                <a:solidFill>
                  <a:srgbClr val="2A2A2A"/>
                </a:solidFill>
                <a:effectLst/>
                <a:latin typeface="Merriweather"/>
              </a:rPr>
              <a:t> </a:t>
            </a:r>
            <a:r>
              <a:rPr lang="hu-HU" sz="1600" b="1" i="0" dirty="0" err="1">
                <a:solidFill>
                  <a:srgbClr val="2A2A2A"/>
                </a:solidFill>
                <a:effectLst/>
                <a:latin typeface="Merriweather"/>
              </a:rPr>
              <a:t>Reproduction</a:t>
            </a:r>
            <a:r>
              <a:rPr lang="hu-HU" sz="1600" b="1" i="0" dirty="0">
                <a:solidFill>
                  <a:srgbClr val="2A2A2A"/>
                </a:solidFill>
                <a:effectLst/>
                <a:latin typeface="Merriweather"/>
              </a:rPr>
              <a:t> and </a:t>
            </a:r>
            <a:r>
              <a:rPr lang="hu-HU" sz="1600" b="1" i="0" dirty="0" err="1">
                <a:solidFill>
                  <a:srgbClr val="2A2A2A"/>
                </a:solidFill>
                <a:effectLst/>
                <a:latin typeface="Merriweather"/>
              </a:rPr>
              <a:t>Pregnancy</a:t>
            </a:r>
            <a:r>
              <a:rPr lang="hu-HU" sz="1600" b="1" i="0" dirty="0">
                <a:solidFill>
                  <a:srgbClr val="2A2A2A"/>
                </a:solidFill>
                <a:effectLst/>
                <a:latin typeface="Merriweather"/>
              </a:rPr>
              <a:t> in </a:t>
            </a:r>
            <a:r>
              <a:rPr lang="hu-HU" sz="1600" b="1" i="0" dirty="0" err="1">
                <a:solidFill>
                  <a:srgbClr val="2A2A2A"/>
                </a:solidFill>
                <a:effectLst/>
                <a:latin typeface="Merriweather"/>
              </a:rPr>
              <a:t>Inflammatory</a:t>
            </a:r>
            <a:r>
              <a:rPr lang="hu-HU" sz="1600" b="1" i="0" dirty="0">
                <a:solidFill>
                  <a:srgbClr val="2A2A2A"/>
                </a:solidFill>
                <a:effectLst/>
                <a:latin typeface="Merriweather"/>
              </a:rPr>
              <a:t> </a:t>
            </a:r>
            <a:r>
              <a:rPr lang="hu-HU" sz="1600" b="1" i="0" dirty="0" err="1">
                <a:solidFill>
                  <a:srgbClr val="2A2A2A"/>
                </a:solidFill>
                <a:effectLst/>
                <a:latin typeface="Merriweather"/>
              </a:rPr>
              <a:t>Bowel</a:t>
            </a:r>
            <a:r>
              <a:rPr lang="hu-HU" sz="1600" b="1" i="0" dirty="0">
                <a:solidFill>
                  <a:srgbClr val="2A2A2A"/>
                </a:solidFill>
                <a:effectLst/>
                <a:latin typeface="Merriweather"/>
              </a:rPr>
              <a:t> </a:t>
            </a:r>
            <a:r>
              <a:rPr lang="hu-HU" sz="1600" b="1" i="0" dirty="0" err="1">
                <a:solidFill>
                  <a:srgbClr val="2A2A2A"/>
                </a:solidFill>
                <a:effectLst/>
                <a:latin typeface="Merriweather"/>
              </a:rPr>
              <a:t>Disease</a:t>
            </a:r>
            <a:r>
              <a:rPr lang="hu-HU" sz="1600" b="1" i="0" dirty="0">
                <a:solidFill>
                  <a:srgbClr val="2A2A2A"/>
                </a:solidFill>
                <a:effectLst/>
                <a:latin typeface="Merriweather"/>
              </a:rPr>
              <a:t>  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C.J. van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der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Woude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S.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Ardizzone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M.B.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Bengtson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G.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Fiorino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G.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Fraser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K.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Katsanos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S.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Kolacek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P.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Juillerat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A.G.M.G.J.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Mulders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N.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Pedersen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Source Sans Pro" panose="020B0503030403020204" pitchFamily="34" charset="0"/>
                <a:hlinkClick r:id="rId2"/>
              </a:rPr>
              <a:t>...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2"/>
              </a:rPr>
              <a:t> Show more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hu-HU" sz="1600" b="0" i="1" dirty="0">
                <a:solidFill>
                  <a:srgbClr val="2A2A2A"/>
                </a:solidFill>
                <a:effectLst/>
                <a:latin typeface="inherit"/>
              </a:rPr>
              <a:t>Journal of </a:t>
            </a:r>
            <a:r>
              <a:rPr lang="hu-HU" sz="1600" b="0" i="1" dirty="0" err="1">
                <a:solidFill>
                  <a:srgbClr val="2A2A2A"/>
                </a:solidFill>
                <a:effectLst/>
                <a:latin typeface="inherit"/>
              </a:rPr>
              <a:t>Crohn's</a:t>
            </a:r>
            <a:r>
              <a:rPr lang="hu-HU" sz="1600" b="0" i="1" dirty="0">
                <a:solidFill>
                  <a:srgbClr val="2A2A2A"/>
                </a:solidFill>
                <a:effectLst/>
                <a:latin typeface="inherit"/>
              </a:rPr>
              <a:t> and </a:t>
            </a:r>
            <a:r>
              <a:rPr lang="hu-HU" sz="1600" b="0" i="1" dirty="0" err="1">
                <a:solidFill>
                  <a:srgbClr val="2A2A2A"/>
                </a:solidFill>
                <a:effectLst/>
                <a:latin typeface="inherit"/>
              </a:rPr>
              <a:t>Colitis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 </a:t>
            </a:r>
            <a:r>
              <a:rPr lang="hu-HU" sz="16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Volume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9, </a:t>
            </a:r>
            <a:r>
              <a:rPr lang="hu-HU" sz="16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Issue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2, </a:t>
            </a:r>
            <a:r>
              <a:rPr lang="hu-HU" sz="16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February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2015, </a:t>
            </a:r>
            <a:r>
              <a:rPr lang="hu-HU" sz="16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Pages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107–124,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3"/>
              </a:rPr>
              <a:t>https://doi.org/10.1093/ecco-jcc/jju006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hu-HU" sz="1600" b="1" i="0" dirty="0" err="1">
                <a:solidFill>
                  <a:srgbClr val="2A2A2A"/>
                </a:solidFill>
                <a:effectLst/>
                <a:latin typeface="inherit"/>
              </a:rPr>
              <a:t>Published</a:t>
            </a:r>
            <a:r>
              <a:rPr lang="hu-HU" sz="1600" b="1" i="0" dirty="0">
                <a:solidFill>
                  <a:srgbClr val="2A2A2A"/>
                </a:solidFill>
                <a:effectLst/>
                <a:latin typeface="inherit"/>
              </a:rPr>
              <a:t>: 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 16 </a:t>
            </a:r>
            <a:r>
              <a:rPr lang="hu-HU" sz="16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January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2015</a:t>
            </a:r>
            <a:endParaRPr lang="hu-HU" sz="1600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5969F06D-71EC-49E7-95BF-9CC42A09B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687126"/>
            <a:ext cx="65" cy="276999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0740AE-7B39-4CE0-83AB-9361B3B28247}"/>
              </a:ext>
            </a:extLst>
          </p:cNvPr>
          <p:cNvSpPr txBox="1"/>
          <p:nvPr/>
        </p:nvSpPr>
        <p:spPr>
          <a:xfrm>
            <a:off x="0" y="4833251"/>
            <a:ext cx="1219193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hu-HU" sz="16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4"/>
              </a:rPr>
              <a:t>Third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4"/>
              </a:rPr>
              <a:t> European </a:t>
            </a:r>
            <a:r>
              <a:rPr lang="hu-HU" sz="16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4"/>
              </a:rPr>
              <a:t>Evidence-based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4"/>
              </a:rPr>
              <a:t> </a:t>
            </a:r>
            <a:r>
              <a:rPr lang="hu-HU" sz="1600" b="1" i="0" u="none" strike="noStrike" dirty="0" err="1">
                <a:solidFill>
                  <a:srgbClr val="2A2A2A"/>
                </a:solidFill>
                <a:effectLst/>
                <a:latin typeface="inherit"/>
                <a:hlinkClick r:id="rId4"/>
              </a:rPr>
              <a:t>Consensus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4"/>
              </a:rPr>
              <a:t> </a:t>
            </a:r>
            <a:r>
              <a:rPr lang="hu-HU" sz="16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4"/>
              </a:rPr>
              <a:t>on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4"/>
              </a:rPr>
              <a:t> </a:t>
            </a:r>
            <a:r>
              <a:rPr lang="hu-HU" sz="16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4"/>
              </a:rPr>
              <a:t>Diagnosis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4"/>
              </a:rPr>
              <a:t> and Management of </a:t>
            </a:r>
            <a:r>
              <a:rPr lang="hu-HU" sz="16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4"/>
              </a:rPr>
              <a:t>Ulcerative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4"/>
              </a:rPr>
              <a:t> </a:t>
            </a:r>
            <a:r>
              <a:rPr lang="hu-HU" sz="16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4"/>
              </a:rPr>
              <a:t>Colitis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4"/>
              </a:rPr>
              <a:t>. Part 1: </a:t>
            </a:r>
            <a:r>
              <a:rPr lang="hu-HU" sz="16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4"/>
              </a:rPr>
              <a:t>Definitions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4"/>
              </a:rPr>
              <a:t>, </a:t>
            </a:r>
            <a:r>
              <a:rPr lang="hu-HU" sz="16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4"/>
              </a:rPr>
              <a:t>Diagnosis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4"/>
              </a:rPr>
              <a:t>, Extra-</a:t>
            </a:r>
            <a:r>
              <a:rPr lang="hu-HU" sz="16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4"/>
              </a:rPr>
              <a:t>intestinal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4"/>
              </a:rPr>
              <a:t> </a:t>
            </a:r>
            <a:r>
              <a:rPr lang="hu-HU" sz="16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4"/>
              </a:rPr>
              <a:t>Manifestations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4"/>
              </a:rPr>
              <a:t>, </a:t>
            </a:r>
            <a:r>
              <a:rPr lang="hu-HU" sz="16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4"/>
              </a:rPr>
              <a:t>Pregnancy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4"/>
              </a:rPr>
              <a:t>, </a:t>
            </a:r>
            <a:r>
              <a:rPr lang="hu-HU" sz="16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4"/>
              </a:rPr>
              <a:t>Cancer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4"/>
              </a:rPr>
              <a:t> </a:t>
            </a:r>
            <a:r>
              <a:rPr lang="hu-HU" sz="16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4"/>
              </a:rPr>
              <a:t>Surveillance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4"/>
              </a:rPr>
              <a:t>, </a:t>
            </a:r>
            <a:r>
              <a:rPr lang="hu-HU" sz="16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4"/>
              </a:rPr>
              <a:t>Surgery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4"/>
              </a:rPr>
              <a:t>, and </a:t>
            </a:r>
            <a:r>
              <a:rPr lang="hu-HU" sz="16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4"/>
              </a:rPr>
              <a:t>Ileo-anal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4"/>
              </a:rPr>
              <a:t> </a:t>
            </a:r>
            <a:r>
              <a:rPr lang="hu-HU" sz="16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4"/>
              </a:rPr>
              <a:t>Pouch</a:t>
            </a:r>
            <a:r>
              <a:rPr lang="hu-HU" sz="16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4"/>
              </a:rPr>
              <a:t> </a:t>
            </a:r>
            <a:r>
              <a:rPr lang="hu-HU" sz="16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4"/>
              </a:rPr>
              <a:t>Disorders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Merriweather"/>
              </a:rPr>
              <a:t>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5"/>
              </a:rPr>
              <a:t>Fernando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5"/>
              </a:rPr>
              <a:t>Magro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6"/>
              </a:rPr>
              <a:t>Paolo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6"/>
              </a:rPr>
              <a:t>Gionchetti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7"/>
              </a:rPr>
              <a:t>Rami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7"/>
              </a:rPr>
              <a:t>Eliakim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8"/>
              </a:rPr>
              <a:t>Sandro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8"/>
              </a:rPr>
              <a:t>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8"/>
              </a:rPr>
              <a:t>Ardizzone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9"/>
              </a:rPr>
              <a:t>Alessandro </a:t>
            </a:r>
            <a:r>
              <a:rPr lang="hu-HU" sz="16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9"/>
              </a:rPr>
              <a:t>Armuzzi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 ...</a:t>
            </a:r>
            <a:r>
              <a:rPr lang="hu-HU" sz="1600" b="0" i="1" dirty="0">
                <a:solidFill>
                  <a:srgbClr val="2A2A2A"/>
                </a:solidFill>
                <a:effectLst/>
                <a:latin typeface="inherit"/>
              </a:rPr>
              <a:t>Journal of </a:t>
            </a:r>
            <a:r>
              <a:rPr lang="hu-HU" sz="1600" b="0" i="1" dirty="0" err="1">
                <a:solidFill>
                  <a:srgbClr val="2A2A2A"/>
                </a:solidFill>
                <a:effectLst/>
                <a:latin typeface="inherit"/>
              </a:rPr>
              <a:t>Crohn's</a:t>
            </a:r>
            <a:r>
              <a:rPr lang="hu-HU" sz="1600" b="0" i="1" dirty="0">
                <a:solidFill>
                  <a:srgbClr val="2A2A2A"/>
                </a:solidFill>
                <a:effectLst/>
                <a:latin typeface="inherit"/>
              </a:rPr>
              <a:t> and </a:t>
            </a:r>
            <a:r>
              <a:rPr lang="hu-HU" sz="1600" b="0" i="1" dirty="0" err="1">
                <a:solidFill>
                  <a:srgbClr val="2A2A2A"/>
                </a:solidFill>
                <a:effectLst/>
                <a:latin typeface="inherit"/>
              </a:rPr>
              <a:t>Colitis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 </a:t>
            </a:r>
            <a:r>
              <a:rPr lang="hu-HU" sz="16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Volume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11, </a:t>
            </a:r>
            <a:r>
              <a:rPr lang="hu-HU" sz="16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Issue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6, </a:t>
            </a:r>
            <a:r>
              <a:rPr lang="hu-HU" sz="16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June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2017, </a:t>
            </a:r>
            <a:r>
              <a:rPr lang="hu-HU" sz="16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Pages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649– 670, 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10"/>
              </a:rPr>
              <a:t>https://doi.org/10.1093/ecco-jcc/jjx008</a:t>
            </a:r>
            <a:r>
              <a:rPr lang="hu-HU" sz="16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hu-HU" sz="1600" b="1" i="0" dirty="0" err="1">
                <a:solidFill>
                  <a:srgbClr val="2A2A2A"/>
                </a:solidFill>
                <a:effectLst/>
                <a:latin typeface="inherit"/>
              </a:rPr>
              <a:t>Published</a:t>
            </a:r>
            <a:r>
              <a:rPr lang="hu-HU" sz="1600" b="1" i="0" dirty="0">
                <a:solidFill>
                  <a:srgbClr val="2A2A2A"/>
                </a:solidFill>
                <a:effectLst/>
                <a:latin typeface="inherit"/>
              </a:rPr>
              <a:t>: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 02 </a:t>
            </a:r>
            <a:r>
              <a:rPr lang="hu-HU" sz="16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February</a:t>
            </a:r>
            <a:r>
              <a:rPr lang="hu-HU" sz="16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2017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161671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3279BD9-597D-4EDC-9589-18FC271BFC6D}"/>
              </a:ext>
            </a:extLst>
          </p:cNvPr>
          <p:cNvSpPr txBox="1"/>
          <p:nvPr/>
        </p:nvSpPr>
        <p:spPr>
          <a:xfrm>
            <a:off x="545432" y="263501"/>
            <a:ext cx="1090863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3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ource Sans Pro" panose="020B0503030403020204" pitchFamily="34" charset="0"/>
              </a:rPr>
              <a:t>ECCO </a:t>
            </a:r>
            <a:r>
              <a:rPr kumimoji="0" lang="hu-HU" altLang="hu-HU" sz="30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Source Sans Pro" panose="020B0503030403020204" pitchFamily="34" charset="0"/>
              </a:rPr>
              <a:t>overview</a:t>
            </a:r>
            <a:r>
              <a:rPr kumimoji="0" lang="hu-HU" altLang="hu-HU" sz="3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kumimoji="0" lang="hu-HU" altLang="hu-HU" sz="30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Source Sans Pro" panose="020B0503030403020204" pitchFamily="34" charset="0"/>
              </a:rPr>
              <a:t>on</a:t>
            </a:r>
            <a:r>
              <a:rPr kumimoji="0" lang="hu-HU" altLang="hu-HU" sz="3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kumimoji="0" lang="hu-HU" altLang="hu-HU" sz="30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Source Sans Pro" panose="020B0503030403020204" pitchFamily="34" charset="0"/>
              </a:rPr>
              <a:t>drug</a:t>
            </a:r>
            <a:r>
              <a:rPr kumimoji="0" lang="hu-HU" altLang="hu-HU" sz="3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kumimoji="0" lang="hu-HU" altLang="hu-HU" sz="30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Source Sans Pro" panose="020B0503030403020204" pitchFamily="34" charset="0"/>
              </a:rPr>
              <a:t>risk</a:t>
            </a:r>
            <a:r>
              <a:rPr kumimoji="0" lang="hu-HU" altLang="hu-HU" sz="3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kumimoji="0" lang="hu-HU" altLang="hu-HU" sz="30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Source Sans Pro" panose="020B0503030403020204" pitchFamily="34" charset="0"/>
              </a:rPr>
              <a:t>during</a:t>
            </a:r>
            <a:r>
              <a:rPr kumimoji="0" lang="hu-HU" altLang="hu-HU" sz="3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kumimoji="0" lang="hu-HU" altLang="hu-HU" sz="30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Source Sans Pro" panose="020B0503030403020204" pitchFamily="34" charset="0"/>
              </a:rPr>
              <a:t>pregnancy</a:t>
            </a:r>
            <a:r>
              <a:rPr kumimoji="0" lang="hu-HU" altLang="hu-HU" sz="3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ource Sans Pro" panose="020B0503030403020204" pitchFamily="34" charset="0"/>
              </a:rPr>
              <a:t> and </a:t>
            </a:r>
            <a:r>
              <a:rPr kumimoji="0" lang="hu-HU" altLang="hu-HU" sz="30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Source Sans Pro" panose="020B0503030403020204" pitchFamily="34" charset="0"/>
              </a:rPr>
              <a:t>lacatation</a:t>
            </a:r>
            <a:r>
              <a:rPr kumimoji="0" lang="hu-HU" altLang="hu-HU" sz="3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ource Sans Pro" panose="020B0503030403020204" pitchFamily="34" charset="0"/>
              </a:rPr>
              <a:t>.</a:t>
            </a:r>
            <a:endParaRPr kumimoji="0" lang="hu-HU" altLang="hu-HU" sz="30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B63CA1A9-E696-484C-9B6B-FB4CB3AF3A81}"/>
              </a:ext>
            </a:extLst>
          </p:cNvPr>
          <p:cNvGraphicFramePr>
            <a:graphicFrameLocks/>
          </p:cNvGraphicFramePr>
          <p:nvPr/>
        </p:nvGraphicFramePr>
        <p:xfrm>
          <a:off x="721895" y="1042737"/>
          <a:ext cx="11069052" cy="5551763"/>
        </p:xfrm>
        <a:graphic>
          <a:graphicData uri="http://schemas.openxmlformats.org/drawingml/2006/table">
            <a:tbl>
              <a:tblPr/>
              <a:tblGrid>
                <a:gridCol w="3689684">
                  <a:extLst>
                    <a:ext uri="{9D8B030D-6E8A-4147-A177-3AD203B41FA5}">
                      <a16:colId xmlns:a16="http://schemas.microsoft.com/office/drawing/2014/main" val="208608704"/>
                    </a:ext>
                  </a:extLst>
                </a:gridCol>
                <a:gridCol w="3689684">
                  <a:extLst>
                    <a:ext uri="{9D8B030D-6E8A-4147-A177-3AD203B41FA5}">
                      <a16:colId xmlns:a16="http://schemas.microsoft.com/office/drawing/2014/main" val="1744553795"/>
                    </a:ext>
                  </a:extLst>
                </a:gridCol>
                <a:gridCol w="3689684">
                  <a:extLst>
                    <a:ext uri="{9D8B030D-6E8A-4147-A177-3AD203B41FA5}">
                      <a16:colId xmlns:a16="http://schemas.microsoft.com/office/drawing/2014/main" val="1085627788"/>
                    </a:ext>
                  </a:extLst>
                </a:gridCol>
              </a:tblGrid>
              <a:tr h="426344"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>
                          <a:effectLst/>
                          <a:latin typeface="inherit"/>
                        </a:rPr>
                        <a:t>Drug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>
                          <a:effectLst/>
                          <a:latin typeface="inherit"/>
                        </a:rPr>
                        <a:t>During pregnancy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>
                          <a:effectLst/>
                          <a:latin typeface="inherit"/>
                        </a:rPr>
                        <a:t>During lactation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016290"/>
                  </a:ext>
                </a:extLst>
              </a:tr>
              <a:tr h="426344"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>
                          <a:effectLst/>
                          <a:latin typeface="inherit"/>
                        </a:rPr>
                        <a:t>Mesalazine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>
                          <a:effectLst/>
                          <a:latin typeface="inherit"/>
                        </a:rPr>
                        <a:t>Low risk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>
                          <a:effectLst/>
                          <a:latin typeface="inherit"/>
                        </a:rPr>
                        <a:t>Low risk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375207"/>
                  </a:ext>
                </a:extLst>
              </a:tr>
              <a:tr h="426344"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>
                          <a:effectLst/>
                          <a:latin typeface="inherit"/>
                        </a:rPr>
                        <a:t>Sulfasalazine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>
                          <a:effectLst/>
                          <a:latin typeface="inherit"/>
                        </a:rPr>
                        <a:t>Low risk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>
                          <a:effectLst/>
                          <a:latin typeface="inherit"/>
                        </a:rPr>
                        <a:t>Low risk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866978"/>
                  </a:ext>
                </a:extLst>
              </a:tr>
              <a:tr h="748425"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>
                          <a:effectLst/>
                          <a:latin typeface="inherit"/>
                        </a:rPr>
                        <a:t>Corticosteroids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>
                          <a:effectLst/>
                          <a:latin typeface="inherit"/>
                        </a:rPr>
                        <a:t>Low risk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  <a:latin typeface="inherit"/>
                        </a:rPr>
                        <a:t>Low risk, 4h delay before is advised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283106"/>
                  </a:ext>
                </a:extLst>
              </a:tr>
              <a:tr h="426344"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 dirty="0" err="1">
                          <a:effectLst/>
                          <a:latin typeface="inherit"/>
                        </a:rPr>
                        <a:t>Thiopurines</a:t>
                      </a:r>
                      <a:r>
                        <a:rPr lang="hu-HU" sz="1800" b="1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>
                          <a:effectLst/>
                          <a:latin typeface="inherit"/>
                        </a:rPr>
                        <a:t>Low risk, limited data on 6-TG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>
                          <a:effectLst/>
                          <a:latin typeface="inherit"/>
                        </a:rPr>
                        <a:t>Low risk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960772"/>
                  </a:ext>
                </a:extLst>
              </a:tr>
              <a:tr h="1392586"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 dirty="0">
                          <a:effectLst/>
                          <a:latin typeface="inherit"/>
                        </a:rPr>
                        <a:t>Anti-TNF </a:t>
                      </a:r>
                      <a:r>
                        <a:rPr lang="hu-HU" sz="1800" b="1" dirty="0" err="1">
                          <a:effectLst/>
                          <a:latin typeface="inherit"/>
                        </a:rPr>
                        <a:t>agents</a:t>
                      </a:r>
                      <a:r>
                        <a:rPr lang="hu-HU" sz="1800" b="1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>
                          <a:effectLst/>
                          <a:latin typeface="inherit"/>
                        </a:rPr>
                        <a:t>Low risk, consider stopping around week 24 in patients with sustained remission. See text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>
                          <a:effectLst/>
                          <a:latin typeface="inherit"/>
                        </a:rPr>
                        <a:t>Probably low risk, limited data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482399"/>
                  </a:ext>
                </a:extLst>
              </a:tr>
              <a:tr h="426344"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>
                          <a:effectLst/>
                          <a:latin typeface="inherit"/>
                        </a:rPr>
                        <a:t>Methotrexate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 dirty="0" err="1">
                          <a:effectLst/>
                          <a:latin typeface="inherit"/>
                        </a:rPr>
                        <a:t>Contraindicated</a:t>
                      </a:r>
                      <a:r>
                        <a:rPr lang="hu-HU" sz="1800" b="1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>
                          <a:effectLst/>
                          <a:latin typeface="inherit"/>
                        </a:rPr>
                        <a:t>Contraindicated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4561419"/>
                  </a:ext>
                </a:extLst>
              </a:tr>
              <a:tr h="426344"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>
                          <a:effectLst/>
                          <a:latin typeface="inherit"/>
                        </a:rPr>
                        <a:t>Thalidomide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>
                          <a:effectLst/>
                          <a:latin typeface="inherit"/>
                        </a:rPr>
                        <a:t>Contraindicated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>
                          <a:effectLst/>
                          <a:latin typeface="inherit"/>
                        </a:rPr>
                        <a:t>Contraindicated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845859"/>
                  </a:ext>
                </a:extLst>
              </a:tr>
              <a:tr h="426344"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>
                          <a:effectLst/>
                          <a:latin typeface="inherit"/>
                        </a:rPr>
                        <a:t>Metronidazole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>
                          <a:effectLst/>
                          <a:latin typeface="inherit"/>
                        </a:rPr>
                        <a:t>Avoid first trimester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>
                          <a:effectLst/>
                          <a:latin typeface="inherit"/>
                        </a:rPr>
                        <a:t>Avoid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350359"/>
                  </a:ext>
                </a:extLst>
              </a:tr>
              <a:tr h="426344"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>
                          <a:effectLst/>
                          <a:latin typeface="inherit"/>
                        </a:rPr>
                        <a:t>Ciprofloxacin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>
                          <a:effectLst/>
                          <a:latin typeface="inherit"/>
                        </a:rPr>
                        <a:t>Avoid first trimester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800" b="1" dirty="0" err="1">
                          <a:effectLst/>
                          <a:latin typeface="inherit"/>
                        </a:rPr>
                        <a:t>Avoid</a:t>
                      </a:r>
                      <a:r>
                        <a:rPr lang="hu-HU" sz="1800" b="1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D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826358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49D4BBF-4DCF-4D36-B282-2E09077A4E2C}"/>
              </a:ext>
            </a:extLst>
          </p:cNvPr>
          <p:cNvSpPr txBox="1"/>
          <p:nvPr/>
        </p:nvSpPr>
        <p:spPr>
          <a:xfrm>
            <a:off x="10094951" y="6534834"/>
            <a:ext cx="2097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hu-HU" altLang="hu-HU" sz="1800" b="0" i="0" u="none" strike="noStrike" cap="none" normalizeH="0" baseline="0" dirty="0">
                <a:ln>
                  <a:noFill/>
                </a:ln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6-TG: 6-thioguanine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34858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F873C-AC5F-4997-B086-ABCD19901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772" y="0"/>
            <a:ext cx="10515600" cy="1325563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C00000"/>
                </a:solidFill>
              </a:rPr>
              <a:t>2. Eset – Terhesség IBD-ben – és persze jön az élet, ahol semmi sem ilyen egyszerű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6EA978-4F48-464A-8C74-8B9B9D0E5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24764"/>
            <a:ext cx="12192000" cy="5433236"/>
          </a:xfrm>
        </p:spPr>
        <p:txBody>
          <a:bodyPr>
            <a:normAutofit lnSpcReduction="10000"/>
          </a:bodyPr>
          <a:lstStyle/>
          <a:p>
            <a:r>
              <a:rPr lang="hu-HU" sz="1600" dirty="0"/>
              <a:t>2016 óta, 27 éves korától ismert </a:t>
            </a:r>
            <a:r>
              <a:rPr lang="hu-HU" sz="1600" dirty="0" err="1"/>
              <a:t>colitis</a:t>
            </a:r>
            <a:r>
              <a:rPr lang="hu-HU" sz="1600" dirty="0"/>
              <a:t> </a:t>
            </a:r>
            <a:r>
              <a:rPr lang="hu-HU" sz="1600" dirty="0" err="1"/>
              <a:t>ulcerosa</a:t>
            </a:r>
            <a:r>
              <a:rPr lang="hu-HU" sz="1600" dirty="0"/>
              <a:t>, időnként </a:t>
            </a:r>
            <a:r>
              <a:rPr lang="hu-HU" sz="1600" dirty="0" err="1"/>
              <a:t>Salazopyrint</a:t>
            </a:r>
            <a:r>
              <a:rPr lang="hu-HU" sz="1600" dirty="0"/>
              <a:t> szedett</a:t>
            </a:r>
          </a:p>
          <a:p>
            <a:r>
              <a:rPr lang="hu-HU" sz="1600" dirty="0"/>
              <a:t>2020. januárban jelentkezett SBO-n véres, nyákos napi 5x jelentkező széklet miatt, ami heves görcsökkel jár</a:t>
            </a:r>
          </a:p>
          <a:p>
            <a:pPr lvl="1"/>
            <a:r>
              <a:rPr lang="hu-HU" sz="1400" dirty="0"/>
              <a:t>Rendszeres </a:t>
            </a:r>
            <a:r>
              <a:rPr lang="hu-HU" sz="1400" dirty="0" err="1"/>
              <a:t>gasztroenterológiai</a:t>
            </a:r>
            <a:r>
              <a:rPr lang="hu-HU" sz="1400" dirty="0"/>
              <a:t> gondozásban sosem volt</a:t>
            </a:r>
          </a:p>
          <a:p>
            <a:pPr lvl="1"/>
            <a:r>
              <a:rPr lang="hu-HU" sz="1400" dirty="0"/>
              <a:t>1 éve nem szed gyógyszert (panaszmentes volt, elhagyta)</a:t>
            </a:r>
          </a:p>
          <a:p>
            <a:pPr lvl="1"/>
            <a:r>
              <a:rPr lang="hu-HU" sz="1400" dirty="0"/>
              <a:t>14 hetes </a:t>
            </a:r>
            <a:r>
              <a:rPr lang="hu-HU" sz="1400" dirty="0" err="1"/>
              <a:t>gravida</a:t>
            </a:r>
            <a:endParaRPr lang="hu-HU" sz="1400" dirty="0"/>
          </a:p>
          <a:p>
            <a:pPr lvl="1"/>
            <a:r>
              <a:rPr lang="hu-HU" sz="1400" dirty="0"/>
              <a:t>Széklet tenyésztés negatív, labor normál tartományban.</a:t>
            </a:r>
          </a:p>
          <a:p>
            <a:pPr lvl="1"/>
            <a:r>
              <a:rPr lang="hu-HU" sz="1400" dirty="0" err="1"/>
              <a:t>Pentasa</a:t>
            </a:r>
            <a:r>
              <a:rPr lang="hu-HU" sz="1400" dirty="0"/>
              <a:t>-t kezdtünk</a:t>
            </a:r>
          </a:p>
          <a:p>
            <a:pPr lvl="1"/>
            <a:endParaRPr lang="hu-HU" sz="1400" dirty="0"/>
          </a:p>
          <a:p>
            <a:r>
              <a:rPr lang="hu-HU" sz="1600" dirty="0" err="1"/>
              <a:t>Pentasa</a:t>
            </a:r>
            <a:r>
              <a:rPr lang="hu-HU" sz="1600" dirty="0"/>
              <a:t> mellett migrénes fejfájás alakult ki emiatt </a:t>
            </a:r>
            <a:r>
              <a:rPr lang="hu-HU" sz="1600" dirty="0" err="1"/>
              <a:t>Salofalk</a:t>
            </a:r>
            <a:r>
              <a:rPr lang="hu-HU" sz="1600" dirty="0"/>
              <a:t> granulátumot adtunk valamint kúpot</a:t>
            </a:r>
          </a:p>
          <a:p>
            <a:r>
              <a:rPr lang="hu-HU" sz="1600" dirty="0"/>
              <a:t>SBO-n, majd nőgyógyászaton </a:t>
            </a:r>
            <a:r>
              <a:rPr lang="hu-HU" sz="1600" dirty="0" err="1"/>
              <a:t>obszerválták</a:t>
            </a:r>
            <a:r>
              <a:rPr lang="hu-HU" sz="1600" dirty="0"/>
              <a:t> bántalmazást követően</a:t>
            </a:r>
          </a:p>
          <a:p>
            <a:r>
              <a:rPr lang="hu-HU" sz="1600" dirty="0"/>
              <a:t>A helyzetet komplikálta az ismert pánik-</a:t>
            </a:r>
            <a:r>
              <a:rPr lang="hu-HU" sz="1600" dirty="0" err="1"/>
              <a:t>sy</a:t>
            </a:r>
            <a:r>
              <a:rPr lang="hu-HU" sz="1600" dirty="0"/>
              <a:t> és korábban traumás sérülés miatt azóta is fennálló gerinctáji fájdalom, ami miatt a beteg PVN szülésbe nem egyezett bele</a:t>
            </a:r>
          </a:p>
          <a:p>
            <a:r>
              <a:rPr lang="hu-HU" sz="1600" dirty="0" err="1"/>
              <a:t>Subklinikus</a:t>
            </a:r>
            <a:r>
              <a:rPr lang="hu-HU" sz="1600" dirty="0"/>
              <a:t> </a:t>
            </a:r>
            <a:r>
              <a:rPr lang="hu-HU" sz="1600" dirty="0" err="1"/>
              <a:t>hypothyreosis</a:t>
            </a:r>
            <a:r>
              <a:rPr lang="hu-HU" sz="1600" dirty="0"/>
              <a:t> miatt endokrinológiai konzílium is történt</a:t>
            </a:r>
          </a:p>
          <a:p>
            <a:r>
              <a:rPr lang="hu-HU" sz="1600" dirty="0"/>
              <a:t>Ismételt családi konfliktus kapcsán STD panel és ismételt nőgyógyászati megfigyelés</a:t>
            </a:r>
          </a:p>
          <a:p>
            <a:r>
              <a:rPr lang="hu-HU" sz="1600" dirty="0"/>
              <a:t>31 hetesen időnként véres széklet visszatért, de a magzat jól fejlődött, így terápia változtatás nem történt – nem is egyezett volna bele…</a:t>
            </a:r>
          </a:p>
          <a:p>
            <a:endParaRPr lang="hu-HU" sz="1600" dirty="0"/>
          </a:p>
          <a:p>
            <a:r>
              <a:rPr lang="hu-HU" sz="1600" dirty="0"/>
              <a:t>2020. júniusban élő érett egészséges fiú gyermeknek adott életet</a:t>
            </a:r>
          </a:p>
          <a:p>
            <a:r>
              <a:rPr lang="hu-HU" sz="1600" dirty="0"/>
              <a:t>Egyszer telefonált hogy panaszos, de a megbeszélt időpontra nem jött el, a beteget többször keresve azóta sem járt </a:t>
            </a:r>
            <a:r>
              <a:rPr lang="hu-HU" sz="1600" dirty="0" err="1"/>
              <a:t>gasztroenterológiánkon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390334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F873C-AC5F-4997-B086-ABCD19901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31" y="0"/>
            <a:ext cx="10515600" cy="1325563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C00000"/>
                </a:solidFill>
              </a:rPr>
              <a:t>3. Eset – Daganatos megbetegedés IBD-ben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1752D-0C1D-47D0-B005-21F72C2B9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8" y="1154535"/>
            <a:ext cx="12191998" cy="2125385"/>
          </a:xfrm>
        </p:spPr>
        <p:txBody>
          <a:bodyPr>
            <a:normAutofit/>
          </a:bodyPr>
          <a:lstStyle/>
          <a:p>
            <a:r>
              <a:rPr lang="hu-HU" dirty="0"/>
              <a:t>Az IBD élethosszig tartó betegség. </a:t>
            </a:r>
          </a:p>
          <a:p>
            <a:r>
              <a:rPr lang="hu-HU" dirty="0"/>
              <a:t>Vannak daganatok, amikre az IBD vagy az IBD-ben alkalmazott kezelés miatt különösen oda kell figyelni </a:t>
            </a:r>
          </a:p>
          <a:p>
            <a:endParaRPr lang="hu-HU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5969F06D-71EC-49E7-95BF-9CC42A09B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687126"/>
            <a:ext cx="65" cy="276999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9308A4-6FFF-4AE0-B218-E28ADF431037}"/>
              </a:ext>
            </a:extLst>
          </p:cNvPr>
          <p:cNvSpPr txBox="1"/>
          <p:nvPr/>
        </p:nvSpPr>
        <p:spPr>
          <a:xfrm>
            <a:off x="-85061" y="5955412"/>
            <a:ext cx="1219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hu-HU" sz="1400" b="1" i="0" dirty="0" err="1">
                <a:solidFill>
                  <a:srgbClr val="2A2A2A"/>
                </a:solidFill>
                <a:effectLst/>
                <a:latin typeface="Merriweather"/>
              </a:rPr>
              <a:t>Third</a:t>
            </a:r>
            <a:r>
              <a:rPr lang="hu-HU" sz="1400" b="1" i="0" dirty="0">
                <a:solidFill>
                  <a:srgbClr val="2A2A2A"/>
                </a:solidFill>
                <a:effectLst/>
                <a:latin typeface="Merriweather"/>
              </a:rPr>
              <a:t> European </a:t>
            </a:r>
            <a:r>
              <a:rPr lang="hu-HU" sz="1400" b="1" i="0" dirty="0" err="1">
                <a:solidFill>
                  <a:srgbClr val="2A2A2A"/>
                </a:solidFill>
                <a:effectLst/>
                <a:latin typeface="Merriweather"/>
              </a:rPr>
              <a:t>Evidence-based</a:t>
            </a:r>
            <a:r>
              <a:rPr lang="hu-HU" sz="1400" b="1" i="0" dirty="0">
                <a:solidFill>
                  <a:srgbClr val="2A2A2A"/>
                </a:solidFill>
                <a:effectLst/>
                <a:latin typeface="Merriweather"/>
              </a:rPr>
              <a:t> </a:t>
            </a:r>
            <a:r>
              <a:rPr lang="hu-HU" sz="1400" b="1" i="0" dirty="0" err="1">
                <a:solidFill>
                  <a:srgbClr val="2A2A2A"/>
                </a:solidFill>
                <a:effectLst/>
                <a:latin typeface="Merriweather"/>
              </a:rPr>
              <a:t>Consensus</a:t>
            </a:r>
            <a:r>
              <a:rPr lang="hu-HU" sz="1400" b="1" i="0" dirty="0">
                <a:solidFill>
                  <a:srgbClr val="2A2A2A"/>
                </a:solidFill>
                <a:effectLst/>
                <a:latin typeface="Merriweather"/>
              </a:rPr>
              <a:t> </a:t>
            </a:r>
            <a:r>
              <a:rPr lang="hu-HU" sz="1400" b="1" i="0" dirty="0" err="1">
                <a:solidFill>
                  <a:srgbClr val="2A2A2A"/>
                </a:solidFill>
                <a:effectLst/>
                <a:latin typeface="Merriweather"/>
              </a:rPr>
              <a:t>on</a:t>
            </a:r>
            <a:r>
              <a:rPr lang="hu-HU" sz="1400" b="1" i="0" dirty="0">
                <a:solidFill>
                  <a:srgbClr val="2A2A2A"/>
                </a:solidFill>
                <a:effectLst/>
                <a:latin typeface="Merriweather"/>
              </a:rPr>
              <a:t> </a:t>
            </a:r>
            <a:r>
              <a:rPr lang="hu-HU" sz="1400" b="1" i="0" dirty="0" err="1">
                <a:solidFill>
                  <a:srgbClr val="2A2A2A"/>
                </a:solidFill>
                <a:effectLst/>
                <a:latin typeface="Merriweather"/>
              </a:rPr>
              <a:t>Diagnosis</a:t>
            </a:r>
            <a:r>
              <a:rPr lang="hu-HU" sz="1400" b="1" i="0" dirty="0">
                <a:solidFill>
                  <a:srgbClr val="2A2A2A"/>
                </a:solidFill>
                <a:effectLst/>
                <a:latin typeface="Merriweather"/>
              </a:rPr>
              <a:t> and Management of </a:t>
            </a:r>
            <a:r>
              <a:rPr lang="hu-HU" sz="1400" b="1" i="0" dirty="0" err="1">
                <a:solidFill>
                  <a:srgbClr val="2A2A2A"/>
                </a:solidFill>
                <a:effectLst/>
                <a:latin typeface="Merriweather"/>
              </a:rPr>
              <a:t>Ulcerative</a:t>
            </a:r>
            <a:r>
              <a:rPr lang="hu-HU" sz="1400" b="1" i="0" dirty="0">
                <a:solidFill>
                  <a:srgbClr val="2A2A2A"/>
                </a:solidFill>
                <a:effectLst/>
                <a:latin typeface="Merriweather"/>
              </a:rPr>
              <a:t> </a:t>
            </a:r>
            <a:r>
              <a:rPr lang="hu-HU" sz="1400" b="1" i="0" dirty="0" err="1">
                <a:solidFill>
                  <a:srgbClr val="2A2A2A"/>
                </a:solidFill>
                <a:effectLst/>
                <a:latin typeface="Merriweather"/>
              </a:rPr>
              <a:t>Colitis</a:t>
            </a:r>
            <a:r>
              <a:rPr lang="hu-HU" sz="1400" b="1" i="0" dirty="0">
                <a:solidFill>
                  <a:srgbClr val="2A2A2A"/>
                </a:solidFill>
                <a:effectLst/>
                <a:latin typeface="Merriweather"/>
              </a:rPr>
              <a:t>. Part 1: </a:t>
            </a:r>
            <a:r>
              <a:rPr lang="hu-HU" sz="1400" b="1" i="0" dirty="0" err="1">
                <a:solidFill>
                  <a:srgbClr val="2A2A2A"/>
                </a:solidFill>
                <a:effectLst/>
                <a:latin typeface="Merriweather"/>
              </a:rPr>
              <a:t>Definitions</a:t>
            </a:r>
            <a:r>
              <a:rPr lang="hu-HU" sz="1400" b="1" i="0" dirty="0">
                <a:solidFill>
                  <a:srgbClr val="2A2A2A"/>
                </a:solidFill>
                <a:effectLst/>
                <a:latin typeface="Merriweather"/>
              </a:rPr>
              <a:t>, </a:t>
            </a:r>
            <a:r>
              <a:rPr lang="hu-HU" sz="1400" b="1" i="0" dirty="0" err="1">
                <a:solidFill>
                  <a:srgbClr val="2A2A2A"/>
                </a:solidFill>
                <a:effectLst/>
                <a:latin typeface="Merriweather"/>
              </a:rPr>
              <a:t>Diagnosis</a:t>
            </a:r>
            <a:r>
              <a:rPr lang="hu-HU" sz="1400" b="1" i="0" dirty="0">
                <a:solidFill>
                  <a:srgbClr val="2A2A2A"/>
                </a:solidFill>
                <a:effectLst/>
                <a:latin typeface="Merriweather"/>
              </a:rPr>
              <a:t>, Extra-</a:t>
            </a:r>
            <a:r>
              <a:rPr lang="hu-HU" sz="1400" b="1" i="0" dirty="0" err="1">
                <a:solidFill>
                  <a:srgbClr val="2A2A2A"/>
                </a:solidFill>
                <a:effectLst/>
                <a:latin typeface="Merriweather"/>
              </a:rPr>
              <a:t>intestinal</a:t>
            </a:r>
            <a:r>
              <a:rPr lang="hu-HU" sz="1400" b="1" i="0" dirty="0">
                <a:solidFill>
                  <a:srgbClr val="2A2A2A"/>
                </a:solidFill>
                <a:effectLst/>
                <a:latin typeface="Merriweather"/>
              </a:rPr>
              <a:t> </a:t>
            </a:r>
            <a:r>
              <a:rPr lang="hu-HU" sz="1400" b="1" i="0" dirty="0" err="1">
                <a:solidFill>
                  <a:srgbClr val="2A2A2A"/>
                </a:solidFill>
                <a:effectLst/>
                <a:latin typeface="Merriweather"/>
              </a:rPr>
              <a:t>Manifestations</a:t>
            </a:r>
            <a:r>
              <a:rPr lang="hu-HU" sz="1400" b="1" i="0" dirty="0">
                <a:solidFill>
                  <a:srgbClr val="2A2A2A"/>
                </a:solidFill>
                <a:effectLst/>
                <a:latin typeface="Merriweather"/>
              </a:rPr>
              <a:t>, </a:t>
            </a:r>
            <a:r>
              <a:rPr lang="hu-HU" sz="1400" b="1" i="0" dirty="0" err="1">
                <a:solidFill>
                  <a:srgbClr val="2A2A2A"/>
                </a:solidFill>
                <a:effectLst/>
                <a:latin typeface="Merriweather"/>
              </a:rPr>
              <a:t>Pregnancy</a:t>
            </a:r>
            <a:r>
              <a:rPr lang="hu-HU" sz="1400" b="1" i="0" dirty="0">
                <a:solidFill>
                  <a:srgbClr val="2A2A2A"/>
                </a:solidFill>
                <a:effectLst/>
                <a:latin typeface="Merriweather"/>
              </a:rPr>
              <a:t>, </a:t>
            </a:r>
            <a:r>
              <a:rPr lang="hu-HU" sz="1400" b="1" i="0" dirty="0" err="1">
                <a:solidFill>
                  <a:srgbClr val="2A2A2A"/>
                </a:solidFill>
                <a:effectLst/>
                <a:latin typeface="Merriweather"/>
              </a:rPr>
              <a:t>Cancer</a:t>
            </a:r>
            <a:r>
              <a:rPr lang="hu-HU" sz="1400" b="1" i="0" dirty="0">
                <a:solidFill>
                  <a:srgbClr val="2A2A2A"/>
                </a:solidFill>
                <a:effectLst/>
                <a:latin typeface="Merriweather"/>
              </a:rPr>
              <a:t> </a:t>
            </a:r>
            <a:r>
              <a:rPr lang="hu-HU" sz="1400" b="1" i="0" dirty="0" err="1">
                <a:solidFill>
                  <a:srgbClr val="2A2A2A"/>
                </a:solidFill>
                <a:effectLst/>
                <a:latin typeface="Merriweather"/>
              </a:rPr>
              <a:t>Surveillance</a:t>
            </a:r>
            <a:r>
              <a:rPr lang="hu-HU" sz="1400" b="1" i="0" dirty="0">
                <a:solidFill>
                  <a:srgbClr val="2A2A2A"/>
                </a:solidFill>
                <a:effectLst/>
                <a:latin typeface="Merriweather"/>
              </a:rPr>
              <a:t>, </a:t>
            </a:r>
            <a:r>
              <a:rPr lang="hu-HU" sz="1400" b="1" i="0" dirty="0" err="1">
                <a:solidFill>
                  <a:srgbClr val="2A2A2A"/>
                </a:solidFill>
                <a:effectLst/>
                <a:latin typeface="Merriweather"/>
              </a:rPr>
              <a:t>Surgery</a:t>
            </a:r>
            <a:r>
              <a:rPr lang="hu-HU" sz="1400" b="1" i="0" dirty="0">
                <a:solidFill>
                  <a:srgbClr val="2A2A2A"/>
                </a:solidFill>
                <a:effectLst/>
                <a:latin typeface="Merriweather"/>
              </a:rPr>
              <a:t>, and </a:t>
            </a:r>
            <a:r>
              <a:rPr lang="hu-HU" sz="1400" b="1" i="0" dirty="0" err="1">
                <a:solidFill>
                  <a:srgbClr val="2A2A2A"/>
                </a:solidFill>
                <a:effectLst/>
                <a:latin typeface="Merriweather"/>
              </a:rPr>
              <a:t>Ileo-anal</a:t>
            </a:r>
            <a:r>
              <a:rPr lang="hu-HU" sz="1400" b="1" i="0" dirty="0">
                <a:solidFill>
                  <a:srgbClr val="2A2A2A"/>
                </a:solidFill>
                <a:effectLst/>
                <a:latin typeface="Merriweather"/>
              </a:rPr>
              <a:t> </a:t>
            </a:r>
            <a:r>
              <a:rPr lang="hu-HU" sz="1400" b="1" i="0" dirty="0" err="1">
                <a:solidFill>
                  <a:srgbClr val="2A2A2A"/>
                </a:solidFill>
                <a:effectLst/>
                <a:latin typeface="Merriweather"/>
              </a:rPr>
              <a:t>Pouch</a:t>
            </a:r>
            <a:r>
              <a:rPr lang="hu-HU" sz="1400" b="1" i="0" dirty="0">
                <a:solidFill>
                  <a:srgbClr val="2A2A2A"/>
                </a:solidFill>
                <a:effectLst/>
                <a:latin typeface="Merriweather"/>
              </a:rPr>
              <a:t> </a:t>
            </a:r>
            <a:r>
              <a:rPr lang="hu-HU" sz="1400" b="1" i="0" dirty="0" err="1">
                <a:solidFill>
                  <a:srgbClr val="2A2A2A"/>
                </a:solidFill>
                <a:effectLst/>
                <a:latin typeface="Merriweather"/>
              </a:rPr>
              <a:t>Disorders</a:t>
            </a:r>
            <a:r>
              <a:rPr lang="hu-HU" sz="1400" b="1" i="0" dirty="0">
                <a:solidFill>
                  <a:srgbClr val="2A2A2A"/>
                </a:solidFill>
                <a:effectLst/>
                <a:latin typeface="Merriweather"/>
              </a:rPr>
              <a:t> 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Fernando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Magro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Paolo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Gionchetti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Rami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Eliakim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Sandro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Ardizzone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Alessandro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Armuzzi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Manuel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Barreiro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-de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Acosta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Johan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Burisch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Krisztina B. Gecse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Ailsa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 L. Hart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Pieter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Hindryckx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Source Sans Pro" panose="020B0503030403020204" pitchFamily="34" charset="0"/>
                <a:hlinkClick r:id="rId2"/>
              </a:rPr>
              <a:t>...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2"/>
              </a:rPr>
              <a:t> Show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2"/>
              </a:rPr>
              <a:t>more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Author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Notes</a:t>
            </a:r>
            <a:r>
              <a:rPr lang="hu-HU" sz="1400" b="0" i="1" dirty="0" err="1">
                <a:solidFill>
                  <a:srgbClr val="2A2A2A"/>
                </a:solidFill>
                <a:effectLst/>
                <a:latin typeface="inherit"/>
              </a:rPr>
              <a:t>Journal</a:t>
            </a:r>
            <a:r>
              <a:rPr lang="hu-HU" sz="1400" b="0" i="1" dirty="0">
                <a:solidFill>
                  <a:srgbClr val="2A2A2A"/>
                </a:solidFill>
                <a:effectLst/>
                <a:latin typeface="inherit"/>
              </a:rPr>
              <a:t> of </a:t>
            </a:r>
            <a:r>
              <a:rPr lang="hu-HU" sz="1400" b="0" i="1" dirty="0" err="1">
                <a:solidFill>
                  <a:srgbClr val="2A2A2A"/>
                </a:solidFill>
                <a:effectLst/>
                <a:latin typeface="inherit"/>
              </a:rPr>
              <a:t>Crohn's</a:t>
            </a:r>
            <a:r>
              <a:rPr lang="hu-HU" sz="1400" b="0" i="1" dirty="0">
                <a:solidFill>
                  <a:srgbClr val="2A2A2A"/>
                </a:solidFill>
                <a:effectLst/>
                <a:latin typeface="inherit"/>
              </a:rPr>
              <a:t> and </a:t>
            </a:r>
            <a:r>
              <a:rPr lang="hu-HU" sz="1400" b="0" i="1" dirty="0" err="1">
                <a:solidFill>
                  <a:srgbClr val="2A2A2A"/>
                </a:solidFill>
                <a:effectLst/>
                <a:latin typeface="inherit"/>
              </a:rPr>
              <a:t>Colitis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 </a:t>
            </a:r>
            <a:r>
              <a:rPr lang="hu-HU" sz="14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Volume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11, </a:t>
            </a:r>
            <a:r>
              <a:rPr lang="hu-HU" sz="14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Issue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6, </a:t>
            </a:r>
            <a:r>
              <a:rPr lang="hu-HU" sz="14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June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2017, </a:t>
            </a:r>
            <a:r>
              <a:rPr lang="hu-HU" sz="14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Pages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649–670, 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3"/>
              </a:rPr>
              <a:t>https://doi.org/10.1093/ecco-jcc/jjx008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hu-HU" sz="1400" b="1" i="0" dirty="0" err="1">
                <a:solidFill>
                  <a:srgbClr val="2A2A2A"/>
                </a:solidFill>
                <a:effectLst/>
                <a:latin typeface="inherit"/>
              </a:rPr>
              <a:t>Published</a:t>
            </a:r>
            <a:r>
              <a:rPr lang="hu-HU" sz="1400" b="1" i="0" dirty="0">
                <a:solidFill>
                  <a:srgbClr val="2A2A2A"/>
                </a:solidFill>
                <a:effectLst/>
                <a:latin typeface="inherit"/>
              </a:rPr>
              <a:t>: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 02 </a:t>
            </a:r>
            <a:r>
              <a:rPr lang="hu-HU" sz="14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February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2017</a:t>
            </a:r>
            <a:endParaRPr lang="hu-HU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BBFF8A-6A25-4603-9C70-CB6E5BE54DF3}"/>
              </a:ext>
            </a:extLst>
          </p:cNvPr>
          <p:cNvSpPr txBox="1"/>
          <p:nvPr/>
        </p:nvSpPr>
        <p:spPr>
          <a:xfrm>
            <a:off x="-70" y="2694899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b="1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ECCO Statement 2A</a:t>
            </a:r>
          </a:p>
          <a:p>
            <a:pPr algn="l" fontAlgn="base"/>
            <a:r>
              <a:rPr lang="en-US" b="0" i="0" dirty="0">
                <a:solidFill>
                  <a:srgbClr val="2A2A2A"/>
                </a:solidFill>
                <a:effectLst/>
                <a:latin typeface="Merriweather"/>
              </a:rPr>
              <a:t>Patients with IBD are at increased risk of developing colorectal cancer [CRC] (evidence level [EL] 1) which, in the case of ulcerative colitis [UC], varies with the extent and duration of the disease [EL 1], family history of CRC, and the presence/absence of primary sclerosing cholangitis [PSC] [EL 1].</a:t>
            </a:r>
          </a:p>
          <a:p>
            <a:pPr algn="l" fontAlgn="base"/>
            <a:r>
              <a:rPr lang="en-US" b="1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ECCO Statement 2M</a:t>
            </a:r>
          </a:p>
          <a:p>
            <a:pPr algn="l" fontAlgn="base"/>
            <a:r>
              <a:rPr lang="en-US" b="0" i="0" dirty="0">
                <a:solidFill>
                  <a:srgbClr val="2A2A2A"/>
                </a:solidFill>
                <a:effectLst/>
                <a:latin typeface="Merriweather"/>
              </a:rPr>
              <a:t>The overall risk of extra-intestinal cancer in patients with IBD is not increased relative to the general population [EL 1]. However, analysis by individual cancer sites shows that CD patients are more likely to develop cancers of the upper gastrointestinal tract, lung, urinary bladder, and non-melanoma skin cancers [EL1], and UC is associated with an increased risk of liver-biliary tract cancers and </a:t>
            </a:r>
            <a:r>
              <a:rPr lang="en-US" b="0" i="0" dirty="0" err="1">
                <a:solidFill>
                  <a:srgbClr val="2A2A2A"/>
                </a:solidFill>
                <a:effectLst/>
                <a:latin typeface="Merriweather"/>
              </a:rPr>
              <a:t>leukaemia</a:t>
            </a:r>
            <a:r>
              <a:rPr lang="en-US" b="0" i="0" dirty="0">
                <a:solidFill>
                  <a:srgbClr val="2A2A2A"/>
                </a:solidFill>
                <a:effectLst/>
                <a:latin typeface="Merriweather"/>
              </a:rPr>
              <a:t> [EL1]</a:t>
            </a:r>
          </a:p>
          <a:p>
            <a:endParaRPr lang="hu-H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78874C-F546-46C0-8A2B-0C6BD078D95D}"/>
              </a:ext>
            </a:extLst>
          </p:cNvPr>
          <p:cNvSpPr txBox="1"/>
          <p:nvPr/>
        </p:nvSpPr>
        <p:spPr>
          <a:xfrm>
            <a:off x="-85062" y="544185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4"/>
              </a:rPr>
              <a:t>European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4"/>
              </a:rPr>
              <a:t>Evidence-based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4"/>
              </a:rPr>
              <a:t> </a:t>
            </a:r>
            <a:r>
              <a:rPr lang="hu-HU" sz="1400" b="1" i="0" u="none" strike="noStrike" dirty="0" err="1">
                <a:solidFill>
                  <a:srgbClr val="2A2A2A"/>
                </a:solidFill>
                <a:effectLst/>
                <a:latin typeface="inherit"/>
                <a:hlinkClick r:id="rId4"/>
              </a:rPr>
              <a:t>Consensus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4"/>
              </a:rPr>
              <a:t>: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4"/>
              </a:rPr>
              <a:t>Inflammatory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4"/>
              </a:rPr>
              <a:t>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4"/>
              </a:rPr>
              <a:t>Bowel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4"/>
              </a:rPr>
              <a:t>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4"/>
              </a:rPr>
              <a:t>Disease</a:t>
            </a:r>
            <a:r>
              <a:rPr lang="hu-HU" sz="1400" b="0" i="0" u="none" strike="noStrike" dirty="0">
                <a:solidFill>
                  <a:srgbClr val="2A2A2A"/>
                </a:solidFill>
                <a:effectLst/>
                <a:latin typeface="Merriweather"/>
                <a:hlinkClick r:id="rId4"/>
              </a:rPr>
              <a:t> and </a:t>
            </a:r>
            <a:r>
              <a:rPr lang="hu-HU" sz="1400" b="0" i="0" u="none" strike="noStrike" dirty="0" err="1">
                <a:solidFill>
                  <a:srgbClr val="2A2A2A"/>
                </a:solidFill>
                <a:effectLst/>
                <a:latin typeface="Merriweather"/>
                <a:hlinkClick r:id="rId4"/>
              </a:rPr>
              <a:t>Malignancies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Merriweather"/>
              </a:rPr>
              <a:t> 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5"/>
              </a:rPr>
              <a:t>Vito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5"/>
              </a:rPr>
              <a:t>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5"/>
              </a:rPr>
              <a:t>Annese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6"/>
              </a:rPr>
              <a:t>Laurent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6"/>
              </a:rPr>
              <a:t>Beaugerie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7"/>
              </a:rPr>
              <a:t>Laurence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7"/>
              </a:rPr>
              <a:t>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7"/>
              </a:rPr>
              <a:t>Egan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8"/>
              </a:rPr>
              <a:t>Livia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8"/>
              </a:rPr>
              <a:t>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8"/>
              </a:rPr>
              <a:t>Biancone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9"/>
              </a:rPr>
              <a:t>Claus </a:t>
            </a:r>
            <a:r>
              <a:rPr lang="hu-HU" sz="1400" b="0" i="0" u="none" strike="noStrike" dirty="0" err="1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9"/>
              </a:rPr>
              <a:t>Bolling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 ...</a:t>
            </a:r>
            <a:r>
              <a:rPr lang="hu-HU" sz="1400" b="0" i="1" dirty="0">
                <a:solidFill>
                  <a:srgbClr val="2A2A2A"/>
                </a:solidFill>
                <a:effectLst/>
                <a:latin typeface="inherit"/>
              </a:rPr>
              <a:t>Journal of </a:t>
            </a:r>
            <a:r>
              <a:rPr lang="hu-HU" sz="1400" b="0" i="1" dirty="0" err="1">
                <a:solidFill>
                  <a:srgbClr val="2A2A2A"/>
                </a:solidFill>
                <a:effectLst/>
                <a:latin typeface="inherit"/>
              </a:rPr>
              <a:t>Crohn's</a:t>
            </a:r>
            <a:r>
              <a:rPr lang="hu-HU" sz="1400" b="0" i="1" dirty="0">
                <a:solidFill>
                  <a:srgbClr val="2A2A2A"/>
                </a:solidFill>
                <a:effectLst/>
                <a:latin typeface="inherit"/>
              </a:rPr>
              <a:t> and </a:t>
            </a:r>
            <a:r>
              <a:rPr lang="hu-HU" sz="1400" b="0" i="1" dirty="0" err="1">
                <a:solidFill>
                  <a:srgbClr val="2A2A2A"/>
                </a:solidFill>
                <a:effectLst/>
                <a:latin typeface="inherit"/>
              </a:rPr>
              <a:t>Colitis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, </a:t>
            </a:r>
            <a:r>
              <a:rPr lang="hu-HU" sz="14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Volume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9, </a:t>
            </a:r>
            <a:r>
              <a:rPr lang="hu-HU" sz="14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Issue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11, November 2015, </a:t>
            </a:r>
            <a:r>
              <a:rPr lang="hu-HU" sz="1400" b="0" i="0" dirty="0" err="1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Pages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 945–965, 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  <a:hlinkClick r:id="rId10"/>
              </a:rPr>
              <a:t>https://doi.org/10.1093/ecco-jcc/jjv141</a:t>
            </a:r>
            <a:r>
              <a:rPr lang="hu-HU" sz="1400" b="0" i="0" u="none" strike="noStrike" dirty="0">
                <a:solidFill>
                  <a:srgbClr val="006FB7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hu-HU" sz="1400" b="1" i="0" dirty="0" err="1">
                <a:solidFill>
                  <a:srgbClr val="2A2A2A"/>
                </a:solidFill>
                <a:effectLst/>
                <a:latin typeface="inherit"/>
              </a:rPr>
              <a:t>Published</a:t>
            </a:r>
            <a:r>
              <a:rPr lang="hu-HU" sz="1400" b="1" i="0" dirty="0">
                <a:solidFill>
                  <a:srgbClr val="2A2A2A"/>
                </a:solidFill>
                <a:effectLst/>
                <a:latin typeface="inherit"/>
              </a:rPr>
              <a:t>:</a:t>
            </a:r>
            <a:r>
              <a:rPr lang="hu-HU" sz="1400" b="0" i="0" dirty="0">
                <a:solidFill>
                  <a:srgbClr val="2A2A2A"/>
                </a:solidFill>
                <a:effectLst/>
                <a:latin typeface="Source Sans Pro" panose="020B0503030403020204" pitchFamily="34" charset="0"/>
              </a:rPr>
              <a:t> 20 August 2015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569747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2222</Words>
  <Application>Microsoft Office PowerPoint</Application>
  <PresentationFormat>Widescreen</PresentationFormat>
  <Paragraphs>167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Gill Sans MT</vt:lpstr>
      <vt:lpstr>inherit</vt:lpstr>
      <vt:lpstr>Merriweather</vt:lpstr>
      <vt:lpstr>Source Sans Pro</vt:lpstr>
      <vt:lpstr>Office-téma</vt:lpstr>
      <vt:lpstr>IBD eset ismertetések- amikor semmi sem egyszerű</vt:lpstr>
      <vt:lpstr>IBD - Inflammatory bowel diseases  Gyulladásos bélbetegségek Crohn-betegség  Colitis ulcerosa </vt:lpstr>
      <vt:lpstr>1. Eset - Tranzíció – Transfer</vt:lpstr>
      <vt:lpstr>1. Eset - Tranzíció – Transfer</vt:lpstr>
      <vt:lpstr>1. Eset - Tranzíció – Transfer</vt:lpstr>
      <vt:lpstr>2. Eset – Terhesség IBD-ben</vt:lpstr>
      <vt:lpstr>PowerPoint Presentation</vt:lpstr>
      <vt:lpstr>2. Eset – Terhesség IBD-ben – és persze jön az élet, ahol semmi sem ilyen egyszerű</vt:lpstr>
      <vt:lpstr>3. Eset – Daganatos megbetegedés IBD-ben</vt:lpstr>
      <vt:lpstr>3. Eset – Daganatos megbetegedés IBD-ben</vt:lpstr>
      <vt:lpstr>4. Eset – A terápiás lehetőségek kifulladása… </vt:lpstr>
      <vt:lpstr>5. Eset – IBD és TBC</vt:lpstr>
      <vt:lpstr>5. Eset – IBD és TBC</vt:lpstr>
      <vt:lpstr>Összefoglalás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Minta cím</dc:title>
  <dc:creator>Zsolt Szakács</dc:creator>
  <cp:lastModifiedBy>x Petra</cp:lastModifiedBy>
  <cp:revision>3</cp:revision>
  <dcterms:created xsi:type="dcterms:W3CDTF">2018-09-19T04:33:48Z</dcterms:created>
  <dcterms:modified xsi:type="dcterms:W3CDTF">2020-11-15T22:21:31Z</dcterms:modified>
</cp:coreProperties>
</file>